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704124"/>
          <c:y val="0.07005"/>
          <c:w val="0.924588"/>
          <c:h val="0.815573"/>
        </c:manualLayout>
      </c:layout>
      <c:barChart>
        <c:barDir val="col"/>
        <c:grouping val="clustered"/>
        <c:varyColors val="0"/>
        <c:ser>
          <c:idx val="0"/>
          <c:order val="0"/>
          <c:tx>
            <c:strRef>
              <c:f>Sheet1!$A$2</c:f>
              <c:strCache>
                <c:ptCount val="1"/>
                <c:pt idx="0">
                  <c:v>Lee et al 2017</c:v>
                </c:pt>
              </c:strCache>
            </c:strRef>
          </c:tx>
          <c:spPr>
            <a:solidFill>
              <a:srgbClr val="2E578C"/>
            </a:solidFill>
            <a:ln w="12700" cap="flat">
              <a:noFill/>
              <a:miter lim="400000"/>
            </a:ln>
            <a:effectLst/>
          </c:spPr>
          <c:invertIfNegative val="0"/>
          <c:dLbls>
            <c:numFmt formatCode="#,##0.0" sourceLinked="0"/>
            <c:txPr>
              <a:bodyPr/>
              <a:lstStyle/>
              <a:p>
                <a:pPr>
                  <a:defRPr b="0" i="0" strike="noStrike" sz="2800" u="none">
                    <a:solidFill>
                      <a:srgbClr val="FFFFFF"/>
                    </a:solidFill>
                    <a:latin typeface="Helvetica Neue"/>
                  </a:defRPr>
                </a:pPr>
              </a:p>
            </c:txPr>
            <c:dLblPos val="inEnd"/>
            <c:showLegendKey val="0"/>
            <c:showVal val="1"/>
            <c:showCatName val="0"/>
            <c:showSerName val="0"/>
            <c:showPercent val="0"/>
            <c:showBubbleSize val="0"/>
            <c:showLeaderLines val="0"/>
          </c:dLbls>
          <c:cat>
            <c:strRef>
              <c:f>Sheet1!$B$1:$B$1</c:f>
              <c:strCache>
                <c:ptCount val="1"/>
                <c:pt idx="0">
                  <c:v/>
                </c:pt>
              </c:strCache>
            </c:strRef>
          </c:cat>
          <c:val>
            <c:numRef>
              <c:f>Sheet1!$B$2:$B$2</c:f>
              <c:numCache>
                <c:ptCount val="1"/>
                <c:pt idx="0">
                  <c:v>51.000000</c:v>
                </c:pt>
              </c:numCache>
            </c:numRef>
          </c:val>
        </c:ser>
        <c:ser>
          <c:idx val="1"/>
          <c:order val="1"/>
          <c:tx>
            <c:strRef>
              <c:f>Sheet1!$A$3</c:f>
              <c:strCache>
                <c:ptCount val="1"/>
                <c:pt idx="0">
                  <c:v>+ELMo</c:v>
                </c:pt>
              </c:strCache>
            </c:strRef>
          </c:tx>
          <c:spPr>
            <a:solidFill>
              <a:srgbClr val="5D9648"/>
            </a:solidFill>
            <a:ln w="12700" cap="flat">
              <a:noFill/>
              <a:miter lim="400000"/>
            </a:ln>
            <a:effectLst/>
          </c:spPr>
          <c:invertIfNegative val="0"/>
          <c:dLbls>
            <c:numFmt formatCode="#,##0.0" sourceLinked="0"/>
            <c:txPr>
              <a:bodyPr/>
              <a:lstStyle/>
              <a:p>
                <a:pPr>
                  <a:defRPr b="0" i="0" strike="noStrike" sz="2800" u="none">
                    <a:solidFill>
                      <a:srgbClr val="FFFFFF"/>
                    </a:solidFill>
                    <a:latin typeface="Helvetica Neue"/>
                  </a:defRPr>
                </a:pPr>
              </a:p>
            </c:txPr>
            <c:dLblPos val="inEnd"/>
            <c:showLegendKey val="0"/>
            <c:showVal val="1"/>
            <c:showCatName val="0"/>
            <c:showSerName val="0"/>
            <c:showPercent val="0"/>
            <c:showBubbleSize val="0"/>
            <c:showLeaderLines val="0"/>
          </c:dLbls>
          <c:cat>
            <c:strRef>
              <c:f>Sheet1!$B$1:$B$1</c:f>
              <c:strCache>
                <c:ptCount val="1"/>
                <c:pt idx="0">
                  <c:v/>
                </c:pt>
              </c:strCache>
            </c:strRef>
          </c:cat>
          <c:val>
            <c:numRef>
              <c:f>Sheet1!$B$3:$B$3</c:f>
              <c:numCache>
                <c:ptCount val="1"/>
                <c:pt idx="0">
                  <c:v>81.100000</c:v>
                </c:pt>
              </c:numCache>
            </c:numRef>
          </c:val>
        </c:ser>
        <c:ser>
          <c:idx val="2"/>
          <c:order val="2"/>
          <c:tx>
            <c:strRef>
              <c:f>Sheet1!$A$4</c:f>
              <c:strCache>
                <c:ptCount val="1"/>
                <c:pt idx="0">
                  <c:v>+hyoper. tuning</c:v>
                </c:pt>
              </c:strCache>
            </c:strRef>
          </c:tx>
          <c:spPr>
            <a:solidFill>
              <a:srgbClr val="E7A13D"/>
            </a:solidFill>
            <a:ln w="12700" cap="flat">
              <a:noFill/>
              <a:miter lim="400000"/>
            </a:ln>
            <a:effectLst/>
          </c:spPr>
          <c:invertIfNegative val="0"/>
          <c:dLbls>
            <c:numFmt formatCode="#,##0.0" sourceLinked="0"/>
            <c:txPr>
              <a:bodyPr/>
              <a:lstStyle/>
              <a:p>
                <a:pPr>
                  <a:defRPr b="0" i="0" strike="noStrike" sz="2800" u="none">
                    <a:solidFill>
                      <a:srgbClr val="FFFFFF"/>
                    </a:solidFill>
                    <a:latin typeface="Helvetica Neue"/>
                  </a:defRPr>
                </a:pPr>
              </a:p>
            </c:txPr>
            <c:dLblPos val="inEnd"/>
            <c:showLegendKey val="0"/>
            <c:showVal val="1"/>
            <c:showCatName val="0"/>
            <c:showSerName val="0"/>
            <c:showPercent val="0"/>
            <c:showBubbleSize val="0"/>
            <c:showLeaderLines val="0"/>
          </c:dLbls>
          <c:cat>
            <c:strRef>
              <c:f>Sheet1!$B$1:$B$1</c:f>
              <c:strCache>
                <c:ptCount val="1"/>
                <c:pt idx="0">
                  <c:v/>
                </c:pt>
              </c:strCache>
            </c:strRef>
          </c:cat>
          <c:val>
            <c:numRef>
              <c:f>Sheet1!$B$4:$B$4</c:f>
              <c:numCache>
                <c:ptCount val="1"/>
                <c:pt idx="0">
                  <c:v>85.800000</c:v>
                </c:pt>
              </c:numCache>
            </c:numRef>
          </c:val>
        </c:ser>
        <c:ser>
          <c:idx val="3"/>
          <c:order val="3"/>
          <c:tx>
            <c:strRef>
              <c:f>Sheet1!$A$5</c:f>
              <c:strCache>
                <c:ptCount val="1"/>
                <c:pt idx="0">
                  <c:v>+c2f inference</c:v>
                </c:pt>
              </c:strCache>
            </c:strRef>
          </c:tx>
          <c:spPr>
            <a:solidFill>
              <a:srgbClr val="BC2D30"/>
            </a:solidFill>
            <a:ln w="12700" cap="flat">
              <a:noFill/>
              <a:miter lim="400000"/>
            </a:ln>
            <a:effectLst/>
          </c:spPr>
          <c:invertIfNegative val="0"/>
          <c:dLbls>
            <c:numFmt formatCode="#,##0.0" sourceLinked="0"/>
            <c:txPr>
              <a:bodyPr/>
              <a:lstStyle/>
              <a:p>
                <a:pPr>
                  <a:defRPr b="0" i="0" strike="noStrike" sz="2800" u="none">
                    <a:solidFill>
                      <a:srgbClr val="FFFFFF"/>
                    </a:solidFill>
                    <a:latin typeface="Helvetica Neue"/>
                  </a:defRPr>
                </a:pPr>
              </a:p>
            </c:txPr>
            <c:dLblPos val="inEnd"/>
            <c:showLegendKey val="0"/>
            <c:showVal val="1"/>
            <c:showCatName val="0"/>
            <c:showSerName val="0"/>
            <c:showPercent val="0"/>
            <c:showBubbleSize val="0"/>
            <c:showLeaderLines val="0"/>
          </c:dLbls>
          <c:cat>
            <c:strRef>
              <c:f>Sheet1!$B$1:$B$1</c:f>
              <c:strCache>
                <c:ptCount val="1"/>
                <c:pt idx="0">
                  <c:v/>
                </c:pt>
              </c:strCache>
            </c:strRef>
          </c:cat>
          <c:val>
            <c:numRef>
              <c:f>Sheet1!$B$5:$B$5</c:f>
              <c:numCache>
                <c:ptCount val="1"/>
                <c:pt idx="0">
                  <c:v>90.900000</c:v>
                </c:pt>
              </c:numCache>
            </c:numRef>
          </c:val>
        </c:ser>
        <c:ser>
          <c:idx val="4"/>
          <c:order val="4"/>
          <c:tx>
            <c:strRef>
              <c:f>Sheet1!$A$6</c:f>
              <c:strCache>
                <c:ptCount val="1"/>
                <c:pt idx="0">
                  <c:v>Google BERT</c:v>
                </c:pt>
              </c:strCache>
            </c:strRef>
          </c:tx>
          <c:spPr>
            <a:solidFill>
              <a:srgbClr val="6F3D79"/>
            </a:solidFill>
            <a:ln w="12700" cap="flat">
              <a:noFill/>
              <a:miter lim="400000"/>
            </a:ln>
            <a:effectLst/>
          </c:spPr>
          <c:invertIfNegative val="0"/>
          <c:dLbls>
            <c:numFmt formatCode="#,##0" sourceLinked="0"/>
            <c:txPr>
              <a:bodyPr/>
              <a:lstStyle/>
              <a:p>
                <a:pPr>
                  <a:defRPr b="0" i="0" strike="noStrike" sz="2800" u="none">
                    <a:solidFill>
                      <a:srgbClr val="FFFFFF"/>
                    </a:solidFill>
                    <a:latin typeface="Helvetica Neue"/>
                  </a:defRPr>
                </a:pPr>
              </a:p>
            </c:txPr>
            <c:dLblPos val="inEnd"/>
            <c:showLegendKey val="0"/>
            <c:showVal val="1"/>
            <c:showCatName val="0"/>
            <c:showSerName val="0"/>
            <c:showPercent val="0"/>
            <c:showBubbleSize val="0"/>
            <c:showLeaderLines val="0"/>
          </c:dLbls>
          <c:cat>
            <c:strRef>
              <c:f>Sheet1!$B$1:$B$1</c:f>
              <c:strCache>
                <c:ptCount val="1"/>
                <c:pt idx="0">
                  <c:v/>
                </c:pt>
              </c:strCache>
            </c:strRef>
          </c:cat>
          <c:val>
            <c:numRef>
              <c:f>Sheet1!$B$6:$B$6</c:f>
              <c:numCache>
                <c:ptCount val="1"/>
                <c:pt idx="0">
                  <c:v>91.200000</c:v>
                </c:pt>
              </c:numCache>
            </c:numRef>
          </c:val>
        </c:ser>
        <c:ser>
          <c:idx val="5"/>
          <c:order val="5"/>
          <c:tx>
            <c:strRef>
              <c:f>Sheet1!$A$7</c:f>
              <c:strCache>
                <c:ptCount val="1"/>
                <c:pt idx="0">
                  <c:v>Our BERT</c:v>
                </c:pt>
              </c:strCache>
            </c:strRef>
          </c:tx>
          <c:spPr>
            <a:solidFill>
              <a:srgbClr val="7D807F"/>
            </a:solidFill>
            <a:ln w="12700" cap="flat">
              <a:noFill/>
              <a:miter lim="400000"/>
            </a:ln>
            <a:effectLst/>
          </c:spPr>
          <c:invertIfNegative val="0"/>
          <c:dLbls>
            <c:numFmt formatCode="#,##0" sourceLinked="0"/>
            <c:txPr>
              <a:bodyPr/>
              <a:lstStyle/>
              <a:p>
                <a:pPr>
                  <a:defRPr b="0" i="0" strike="noStrike" sz="2800" u="none">
                    <a:solidFill>
                      <a:srgbClr val="FFFFFF"/>
                    </a:solidFill>
                    <a:latin typeface="Helvetica Neue"/>
                  </a:defRPr>
                </a:pPr>
              </a:p>
            </c:txPr>
            <c:dLblPos val="inEnd"/>
            <c:showLegendKey val="0"/>
            <c:showVal val="1"/>
            <c:showCatName val="0"/>
            <c:showSerName val="0"/>
            <c:showPercent val="0"/>
            <c:showBubbleSize val="0"/>
            <c:showLeaderLines val="0"/>
          </c:dLbls>
          <c:cat>
            <c:strRef>
              <c:f>Sheet1!$B$1:$B$1</c:f>
              <c:strCache>
                <c:ptCount val="1"/>
                <c:pt idx="0">
                  <c:v/>
                </c:pt>
              </c:strCache>
            </c:strRef>
          </c:cat>
          <c:val>
            <c:numRef>
              <c:f>Sheet1!$B$7:$B$7</c:f>
              <c:numCache>
                <c:ptCount val="1"/>
                <c:pt idx="0">
                  <c:v>95.100000</c:v>
                </c:pt>
              </c:numCache>
            </c:numRef>
          </c:val>
        </c:ser>
        <c:gapWidth val="110"/>
        <c:overlap val="-10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b="0" i="0" strike="noStrike" sz="3000" u="none">
                <a:solidFill>
                  <a:srgbClr val="000000"/>
                </a:solidFill>
                <a:latin typeface="Helvetica Neue"/>
              </a:defRPr>
            </a:pPr>
          </a:p>
        </c:txPr>
        <c:crossAx val="2094734553"/>
        <c:crosses val="autoZero"/>
        <c:auto val="1"/>
        <c:lblAlgn val="ctr"/>
        <c:noMultiLvlLbl val="1"/>
      </c:catAx>
      <c:valAx>
        <c:axId val="2094734553"/>
        <c:scaling>
          <c:orientation val="minMax"/>
          <c:max val="100"/>
          <c:min val="40"/>
        </c:scaling>
        <c:delete val="0"/>
        <c:axPos val="l"/>
        <c:majorGridlines>
          <c:spPr>
            <a:ln w="12700" cap="flat">
              <a:solidFill>
                <a:srgbClr val="B8B8B8"/>
              </a:solidFill>
              <a:prstDash val="solid"/>
              <a:miter lim="400000"/>
            </a:ln>
          </c:spPr>
        </c:majorGridlines>
        <c:numFmt formatCode="0" sourceLinked="0"/>
        <c:majorTickMark val="none"/>
        <c:minorTickMark val="none"/>
        <c:tickLblPos val="nextTo"/>
        <c:spPr>
          <a:ln w="12700" cap="flat">
            <a:noFill/>
            <a:prstDash val="solid"/>
            <a:miter lim="400000"/>
          </a:ln>
        </c:spPr>
        <c:txPr>
          <a:bodyPr rot="0"/>
          <a:lstStyle/>
          <a:p>
            <a:pPr>
              <a:defRPr b="0" i="0" strike="noStrike" sz="3000" u="none">
                <a:solidFill>
                  <a:srgbClr val="000000"/>
                </a:solidFill>
                <a:latin typeface="Helvetica Neue"/>
              </a:defRPr>
            </a:pPr>
          </a:p>
        </c:txPr>
        <c:crossAx val="2094734552"/>
        <c:crosses val="autoZero"/>
        <c:crossBetween val="between"/>
        <c:majorUnit val="15"/>
        <c:minorUnit val="7.5"/>
      </c:valAx>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0" name="Shape 160"/>
          <p:cNvSpPr/>
          <p:nvPr>
            <p:ph type="sldImg"/>
          </p:nvPr>
        </p:nvSpPr>
        <p:spPr>
          <a:xfrm>
            <a:off x="1143000" y="685800"/>
            <a:ext cx="4572000" cy="3429000"/>
          </a:xfrm>
          <a:prstGeom prst="rect">
            <a:avLst/>
          </a:prstGeom>
        </p:spPr>
        <p:txBody>
          <a:bodyPr/>
          <a:lstStyle/>
          <a:p>
            <a:pPr/>
          </a:p>
        </p:txBody>
      </p:sp>
      <p:sp>
        <p:nvSpPr>
          <p:cNvPr id="161" name="Shape 16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75.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78.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Relationship Id="rId3" Type="http://schemas.openxmlformats.org/officeDocument/2006/relationships/hyperlink" Target="https://arxiv.org/pdf/1710.10723.pdf" TargetMode="External"/></Relationships>

</file>

<file path=ppt/notesSlides/_rels/notesSlide13.xml.rels><?xml version="1.0" encoding="UTF-8"?>
<Relationships xmlns="http://schemas.openxmlformats.org/package/2006/relationships"><Relationship Id="rId1" Type="http://schemas.openxmlformats.org/officeDocument/2006/relationships/slide" Target="../slides/slide84.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85.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91.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92.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01.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03.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121.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122.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126.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130.xml"/><Relationship Id="rId2" Type="http://schemas.openxmlformats.org/officeDocument/2006/relationships/notesMaster" Target="../notesMasters/notesMaster1.xml"/><Relationship Id="rId3" Type="http://schemas.openxmlformats.org/officeDocument/2006/relationships/hyperlink" Target="https://web.stanford.edu/class/cs224u/slides/cs224u-2021-presenting-part2-handout.pdf" TargetMode="External"/></Relationships>

</file>

<file path=ppt/notesSlides/_rels/notesSlide23.xml.rels><?xml version="1.0" encoding="UTF-8"?>
<Relationships xmlns="http://schemas.openxmlformats.org/package/2006/relationships"><Relationship Id="rId1" Type="http://schemas.openxmlformats.org/officeDocument/2006/relationships/slide" Target="../slides/slide156.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168.xml"/><Relationship Id="rId2" Type="http://schemas.openxmlformats.org/officeDocument/2006/relationships/notesMaster" Target="../notesMasters/notesMaster1.xml"/><Relationship Id="rId3" Type="http://schemas.openxmlformats.org/officeDocument/2006/relationships/hyperlink" Target="https://web.stanford.edu/class/cs224u/slides/cs224u-2021-methods-part5-handout.pdf" TargetMode="External"/><Relationship Id="rId4" Type="http://schemas.openxmlformats.org/officeDocument/2006/relationships/hyperlink" Target="https://www.jmlr.org/papers/volume7/demsar06a/demsar06a.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Shape 514"/>
          <p:cNvSpPr/>
          <p:nvPr>
            <p:ph type="sldImg"/>
          </p:nvPr>
        </p:nvSpPr>
        <p:spPr>
          <a:prstGeom prst="rect">
            <a:avLst/>
          </a:prstGeom>
        </p:spPr>
        <p:txBody>
          <a:bodyPr/>
          <a:lstStyle/>
          <a:p>
            <a:pPr/>
          </a:p>
        </p:txBody>
      </p:sp>
      <p:sp>
        <p:nvSpPr>
          <p:cNvPr id="515" name="Shape 515"/>
          <p:cNvSpPr/>
          <p:nvPr>
            <p:ph type="body" sz="quarter" idx="1"/>
          </p:nvPr>
        </p:nvSpPr>
        <p:spPr>
          <a:prstGeom prst="rect">
            <a:avLst/>
          </a:prstGeom>
        </p:spPr>
        <p:txBody>
          <a:bodyPr/>
          <a:lstStyle/>
          <a:p>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4" name="Shape 554"/>
          <p:cNvSpPr/>
          <p:nvPr>
            <p:ph type="sldImg"/>
          </p:nvPr>
        </p:nvSpPr>
        <p:spPr>
          <a:prstGeom prst="rect">
            <a:avLst/>
          </a:prstGeom>
        </p:spPr>
        <p:txBody>
          <a:bodyPr/>
          <a:lstStyle/>
          <a:p>
            <a:pPr/>
          </a:p>
        </p:txBody>
      </p:sp>
      <p:sp>
        <p:nvSpPr>
          <p:cNvPr id="555" name="Shape 555"/>
          <p:cNvSpPr/>
          <p:nvPr>
            <p:ph type="body" sz="quarter" idx="1"/>
          </p:nvPr>
        </p:nvSpPr>
        <p:spPr>
          <a:prstGeom prst="rect">
            <a:avLst/>
          </a:prstGeom>
        </p:spPr>
        <p:txBody>
          <a:bodyPr/>
          <a:lstStyle/>
          <a:p>
            <a:pPr/>
            <a:r>
              <a:t>Automatic Labeling of Semantic Roles</a:t>
            </a:r>
          </a:p>
          <a:p>
            <a:pPr/>
            <a:r>
              <a:t>Gildea and Jurafsky, CL 2002</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9" name="Shape 569"/>
          <p:cNvSpPr/>
          <p:nvPr>
            <p:ph type="sldImg"/>
          </p:nvPr>
        </p:nvSpPr>
        <p:spPr>
          <a:prstGeom prst="rect">
            <a:avLst/>
          </a:prstGeom>
        </p:spPr>
        <p:txBody>
          <a:bodyPr/>
          <a:lstStyle/>
          <a:p>
            <a:pPr/>
          </a:p>
        </p:txBody>
      </p:sp>
      <p:sp>
        <p:nvSpPr>
          <p:cNvPr id="570" name="Shape 570"/>
          <p:cNvSpPr/>
          <p:nvPr>
            <p:ph type="body" sz="quarter" idx="1"/>
          </p:nvPr>
        </p:nvSpPr>
        <p:spPr>
          <a:prstGeom prst="rect">
            <a:avLst/>
          </a:prstGeom>
        </p:spPr>
        <p:txBody>
          <a:bodyPr/>
          <a:lstStyle/>
          <a:p>
            <a:pPr/>
            <a:r>
              <a:t>Automatic Labeling of Semantic Roles</a:t>
            </a:r>
          </a:p>
          <a:p>
            <a:pPr/>
            <a:r>
              <a:t>Gildea and Jurafsky, CL 2002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4" name="Shape 584"/>
          <p:cNvSpPr/>
          <p:nvPr>
            <p:ph type="sldImg"/>
          </p:nvPr>
        </p:nvSpPr>
        <p:spPr>
          <a:prstGeom prst="rect">
            <a:avLst/>
          </a:prstGeom>
        </p:spPr>
        <p:txBody>
          <a:bodyPr/>
          <a:lstStyle/>
          <a:p>
            <a:pPr/>
          </a:p>
        </p:txBody>
      </p:sp>
      <p:sp>
        <p:nvSpPr>
          <p:cNvPr id="585" name="Shape 585"/>
          <p:cNvSpPr/>
          <p:nvPr>
            <p:ph type="body" sz="quarter" idx="1"/>
          </p:nvPr>
        </p:nvSpPr>
        <p:spPr>
          <a:prstGeom prst="rect">
            <a:avLst/>
          </a:prstGeom>
        </p:spPr>
        <p:txBody>
          <a:bodyPr/>
          <a:lstStyle/>
          <a:p>
            <a:pPr/>
            <a:r>
              <a:t>Automatic Labeling of Semantic Roles</a:t>
            </a:r>
          </a:p>
          <a:p>
            <a:pPr/>
            <a:r>
              <a:t>Gildea and Jurafsky, CL 2002</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9" name="Shape 599"/>
          <p:cNvSpPr/>
          <p:nvPr>
            <p:ph type="sldImg"/>
          </p:nvPr>
        </p:nvSpPr>
        <p:spPr>
          <a:prstGeom prst="rect">
            <a:avLst/>
          </a:prstGeom>
        </p:spPr>
        <p:txBody>
          <a:bodyPr/>
          <a:lstStyle/>
          <a:p>
            <a:pPr/>
          </a:p>
        </p:txBody>
      </p:sp>
      <p:sp>
        <p:nvSpPr>
          <p:cNvPr id="600" name="Shape 600"/>
          <p:cNvSpPr/>
          <p:nvPr>
            <p:ph type="body" sz="quarter" idx="1"/>
          </p:nvPr>
        </p:nvSpPr>
        <p:spPr>
          <a:prstGeom prst="rect">
            <a:avLst/>
          </a:prstGeom>
        </p:spPr>
        <p:txBody>
          <a:bodyPr/>
          <a:lstStyle/>
          <a:p>
            <a:pPr/>
            <a:r>
              <a:t>Automatic Labeling of Semantic Roles</a:t>
            </a:r>
          </a:p>
          <a:p>
            <a:pPr/>
            <a:r>
              <a:t>Gildea and Jurafsky, CL 2002</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3" name="Shape 713"/>
          <p:cNvSpPr/>
          <p:nvPr>
            <p:ph type="sldImg"/>
          </p:nvPr>
        </p:nvSpPr>
        <p:spPr>
          <a:prstGeom prst="rect">
            <a:avLst/>
          </a:prstGeom>
        </p:spPr>
        <p:txBody>
          <a:bodyPr/>
          <a:lstStyle/>
          <a:p>
            <a:pPr/>
          </a:p>
        </p:txBody>
      </p:sp>
      <p:sp>
        <p:nvSpPr>
          <p:cNvPr id="714" name="Shape 714"/>
          <p:cNvSpPr/>
          <p:nvPr>
            <p:ph type="body" sz="quarter" idx="1"/>
          </p:nvPr>
        </p:nvSpPr>
        <p:spPr>
          <a:prstGeom prst="rect">
            <a:avLst/>
          </a:prstGeom>
        </p:spPr>
        <p:txBody>
          <a:bodyPr/>
          <a:lstStyle/>
          <a:p>
            <a:pPr/>
            <a:r>
              <a:t>Document retriever and document reader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4" name="Shape 724"/>
          <p:cNvSpPr/>
          <p:nvPr>
            <p:ph type="sldImg"/>
          </p:nvPr>
        </p:nvSpPr>
        <p:spPr>
          <a:prstGeom prst="rect">
            <a:avLst/>
          </a:prstGeom>
        </p:spPr>
        <p:txBody>
          <a:bodyPr/>
          <a:lstStyle/>
          <a:p>
            <a:pPr/>
          </a:p>
        </p:txBody>
      </p:sp>
      <p:sp>
        <p:nvSpPr>
          <p:cNvPr id="725" name="Shape 725"/>
          <p:cNvSpPr/>
          <p:nvPr>
            <p:ph type="body" sz="quarter" idx="1"/>
          </p:nvPr>
        </p:nvSpPr>
        <p:spPr>
          <a:prstGeom prst="rect">
            <a:avLst/>
          </a:prstGeom>
        </p:spPr>
        <p:txBody>
          <a:bodyPr/>
          <a:lstStyle/>
          <a:p>
            <a:pPr/>
            <a:r>
              <a:t>Structured knowledge representation.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1" name="Shape 731"/>
          <p:cNvSpPr/>
          <p:nvPr>
            <p:ph type="sldImg"/>
          </p:nvPr>
        </p:nvSpPr>
        <p:spPr>
          <a:prstGeom prst="rect">
            <a:avLst/>
          </a:prstGeom>
        </p:spPr>
        <p:txBody>
          <a:bodyPr/>
          <a:lstStyle/>
          <a:p>
            <a:pPr/>
          </a:p>
        </p:txBody>
      </p:sp>
      <p:sp>
        <p:nvSpPr>
          <p:cNvPr id="732" name="Shape 732"/>
          <p:cNvSpPr/>
          <p:nvPr>
            <p:ph type="body" sz="quarter" idx="1"/>
          </p:nvPr>
        </p:nvSpPr>
        <p:spPr>
          <a:prstGeom prst="rect">
            <a:avLst/>
          </a:prstGeom>
        </p:spPr>
        <p:txBody>
          <a:bodyPr/>
          <a:lstStyle/>
          <a:p>
            <a:pPr/>
            <a:r>
              <a:t>Figure out how to match columns with questions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8" name="Shape 758"/>
          <p:cNvSpPr/>
          <p:nvPr>
            <p:ph type="sldImg"/>
          </p:nvPr>
        </p:nvSpPr>
        <p:spPr>
          <a:prstGeom prst="rect">
            <a:avLst/>
          </a:prstGeom>
        </p:spPr>
        <p:txBody>
          <a:bodyPr/>
          <a:lstStyle/>
          <a:p>
            <a:pPr/>
          </a:p>
        </p:txBody>
      </p:sp>
      <p:sp>
        <p:nvSpPr>
          <p:cNvPr id="759" name="Shape 759"/>
          <p:cNvSpPr/>
          <p:nvPr>
            <p:ph type="body" sz="quarter" idx="1"/>
          </p:nvPr>
        </p:nvSpPr>
        <p:spPr>
          <a:prstGeom prst="rect">
            <a:avLst/>
          </a:prstGeom>
        </p:spPr>
        <p:txBody>
          <a:bodyPr/>
          <a:lstStyle/>
          <a:p>
            <a:pPr/>
            <a:r>
              <a:t>Large-scale supervised datasets are also a key ingredient for</a:t>
            </a:r>
          </a:p>
          <a:p>
            <a:pPr/>
            <a:r>
              <a:t>training effective neural models for reading comprehension!</a:t>
            </a:r>
          </a:p>
          <a:p>
            <a:pPr/>
          </a:p>
          <a:p>
            <a:pPr/>
            <a:r>
              <a:t>SQuAD was for years the most popular reading comprehension</a:t>
            </a:r>
          </a:p>
          <a:p>
            <a:pPr/>
            <a:r>
              <a:t>dataset; it is “almost solved” today (though the underlying task is</a:t>
            </a:r>
          </a:p>
          <a:p>
            <a:pPr/>
            <a:r>
              <a:t>not,) and the state-of-the-art exceeds the estimated human</a:t>
            </a:r>
          </a:p>
          <a:p>
            <a:pPr/>
            <a:r>
              <a:t>performance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7" name="Shape 767"/>
          <p:cNvSpPr/>
          <p:nvPr>
            <p:ph type="sldImg"/>
          </p:nvPr>
        </p:nvSpPr>
        <p:spPr>
          <a:prstGeom prst="rect">
            <a:avLst/>
          </a:prstGeom>
        </p:spPr>
        <p:txBody>
          <a:bodyPr/>
          <a:lstStyle/>
          <a:p>
            <a:pPr/>
          </a:p>
        </p:txBody>
      </p:sp>
      <p:sp>
        <p:nvSpPr>
          <p:cNvPr id="768" name="Shape 768"/>
          <p:cNvSpPr/>
          <p:nvPr>
            <p:ph type="body" sz="quarter" idx="1"/>
          </p:nvPr>
        </p:nvSpPr>
        <p:spPr>
          <a:prstGeom prst="rect">
            <a:avLst/>
          </a:prstGeom>
        </p:spPr>
        <p:txBody>
          <a:bodyPr/>
          <a:lstStyle/>
          <a:p>
            <a:pPr/>
            <a:r>
              <a:t>3 gold answers are collected for each question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5" name="Shape 775"/>
          <p:cNvSpPr/>
          <p:nvPr>
            <p:ph type="sldImg"/>
          </p:nvPr>
        </p:nvSpPr>
        <p:spPr>
          <a:prstGeom prst="rect">
            <a:avLst/>
          </a:prstGeom>
        </p:spPr>
        <p:txBody>
          <a:bodyPr/>
          <a:lstStyle/>
          <a:p>
            <a:pPr/>
          </a:p>
        </p:txBody>
      </p:sp>
      <p:sp>
        <p:nvSpPr>
          <p:cNvPr id="776" name="Shape 776"/>
          <p:cNvSpPr/>
          <p:nvPr>
            <p:ph type="body" sz="quarter" idx="1"/>
          </p:nvPr>
        </p:nvSpPr>
        <p:spPr>
          <a:prstGeom prst="rect">
            <a:avLst/>
          </a:prstGeom>
        </p:spPr>
        <p:txBody>
          <a:bodyPr/>
          <a:lstStyle/>
          <a:p>
            <a:pPr/>
            <a:r>
              <a:t>F1 measure is seen as more reliable and taken as primary</a:t>
            </a:r>
          </a:p>
          <a:p>
            <a:pPr/>
            <a:r>
              <a:t>• It’s less based on choosing exactly the same span that humans chose,</a:t>
            </a:r>
          </a:p>
          <a:p>
            <a:pPr/>
            <a:r>
              <a:t>which is susceptible to various effects, including line breaks</a:t>
            </a:r>
          </a:p>
          <a:p>
            <a:pPr/>
            <a:r>
              <a:t>• Both metrics ignore punctuation and articles (a, an, the)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7" name="Shape 797"/>
          <p:cNvSpPr/>
          <p:nvPr>
            <p:ph type="sldImg"/>
          </p:nvPr>
        </p:nvSpPr>
        <p:spPr>
          <a:prstGeom prst="rect">
            <a:avLst/>
          </a:prstGeom>
        </p:spPr>
        <p:txBody>
          <a:bodyPr/>
          <a:lstStyle/>
          <a:p>
            <a:pPr/>
          </a:p>
        </p:txBody>
      </p:sp>
      <p:sp>
        <p:nvSpPr>
          <p:cNvPr id="798" name="Shape 798"/>
          <p:cNvSpPr/>
          <p:nvPr>
            <p:ph type="body" sz="quarter" idx="1"/>
          </p:nvPr>
        </p:nvSpPr>
        <p:spPr>
          <a:prstGeom prst="rect">
            <a:avLst/>
          </a:prstGeom>
        </p:spPr>
        <p:txBody>
          <a:bodyPr/>
          <a:lstStyle/>
          <a:p>
            <a:pPr/>
            <a:r>
              <a:t>Human performance: human judged against two other humans (vs computers judged against 3 humans)</a:t>
            </a:r>
          </a:p>
          <a:p>
            <a:pPr/>
            <a:r>
              <a:t>BiDAF++ (</a:t>
            </a:r>
            <a:r>
              <a:rPr u="sng">
                <a:hlinkClick r:id="rId3" invalidUrl="" action="" tgtFrame="" tooltip="" history="1" highlightClick="0" endSnd="0"/>
              </a:rPr>
              <a:t>https://arxiv.org/pdf/1710.10723.pdf</a:t>
            </a:r>
            <a:r>
              <a:t>) Simple and Effective Multi-Paragraph Reading Comprehension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8" name="Shape 808"/>
          <p:cNvSpPr/>
          <p:nvPr>
            <p:ph type="sldImg"/>
          </p:nvPr>
        </p:nvSpPr>
        <p:spPr>
          <a:prstGeom prst="rect">
            <a:avLst/>
          </a:prstGeom>
        </p:spPr>
        <p:txBody>
          <a:bodyPr/>
          <a:lstStyle/>
          <a:p>
            <a:pPr/>
          </a:p>
        </p:txBody>
      </p:sp>
      <p:sp>
        <p:nvSpPr>
          <p:cNvPr id="809" name="Shape 809"/>
          <p:cNvSpPr/>
          <p:nvPr>
            <p:ph type="body" sz="quarter" idx="1"/>
          </p:nvPr>
        </p:nvSpPr>
        <p:spPr>
          <a:prstGeom prst="rect">
            <a:avLst/>
          </a:prstGeom>
        </p:spPr>
        <p:txBody>
          <a:bodyPr/>
          <a:lstStyle/>
          <a:p>
            <a:pPr/>
            <a:r>
              <a:t>Machine Translation: </a:t>
            </a:r>
          </a:p>
          <a:p>
            <a:pPr/>
            <a:r>
              <a:t>- input: utterances in source languages</a:t>
            </a:r>
          </a:p>
          <a:p>
            <a:pPr/>
            <a:r>
              <a:t>- output: translated text in target languages. </a:t>
            </a:r>
          </a:p>
          <a:p>
            <a:pPr/>
          </a:p>
          <a:p>
            <a:pPr/>
            <a:r>
              <a:t>Digital assistant (dialogue) systems use NLG</a:t>
            </a:r>
          </a:p>
          <a:p>
            <a:pPr marL="305593" indent="-305593">
              <a:buSzPct val="145000"/>
              <a:buChar char="-"/>
            </a:pPr>
            <a:r>
              <a:t>input: dialog history</a:t>
            </a:r>
          </a:p>
          <a:p>
            <a:pPr marL="305593" indent="-305593">
              <a:buSzPct val="145000"/>
              <a:buChar char="-"/>
            </a:pPr>
            <a:r>
              <a:t>output: text that respond / continue the conversation</a:t>
            </a:r>
          </a:p>
          <a:p>
            <a:pPr/>
          </a:p>
          <a:p>
            <a:pPr/>
            <a:r>
              <a:t>Summarization systems (for research articles, email, meetings, documents) use NLG</a:t>
            </a:r>
          </a:p>
          <a:p>
            <a:pPr/>
            <a:r>
              <a:t>- input: long documents</a:t>
            </a:r>
          </a:p>
          <a:p>
            <a:pPr/>
            <a:r>
              <a:t>- output: summarization of the long documents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4" name="Shape 814"/>
          <p:cNvSpPr/>
          <p:nvPr>
            <p:ph type="sldImg"/>
          </p:nvPr>
        </p:nvSpPr>
        <p:spPr>
          <a:prstGeom prst="rect">
            <a:avLst/>
          </a:prstGeom>
        </p:spPr>
        <p:txBody>
          <a:bodyPr/>
          <a:lstStyle/>
          <a:p>
            <a:pPr/>
          </a:p>
        </p:txBody>
      </p:sp>
      <p:sp>
        <p:nvSpPr>
          <p:cNvPr id="815" name="Shape 815"/>
          <p:cNvSpPr/>
          <p:nvPr>
            <p:ph type="body" sz="quarter" idx="1"/>
          </p:nvPr>
        </p:nvSpPr>
        <p:spPr>
          <a:prstGeom prst="rect">
            <a:avLst/>
          </a:prstGeom>
        </p:spPr>
        <p:txBody>
          <a:bodyPr/>
          <a:lstStyle/>
          <a:p>
            <a:pPr/>
            <a:r>
              <a:t>Machine Translation: </a:t>
            </a:r>
          </a:p>
          <a:p>
            <a:pPr/>
            <a:r>
              <a:t>- input: utterances in source languages</a:t>
            </a:r>
          </a:p>
          <a:p>
            <a:pPr/>
            <a:r>
              <a:t>- output: translated text in target languages. </a:t>
            </a:r>
          </a:p>
          <a:p>
            <a:pPr/>
          </a:p>
          <a:p>
            <a:pPr/>
            <a:r>
              <a:t>Digital assistant (dialogue) systems use NLG</a:t>
            </a:r>
          </a:p>
          <a:p>
            <a:pPr marL="305593" indent="-305593">
              <a:buSzPct val="145000"/>
              <a:buChar char="-"/>
            </a:pPr>
            <a:r>
              <a:t>input: dialog history</a:t>
            </a:r>
          </a:p>
          <a:p>
            <a:pPr marL="305593" indent="-305593">
              <a:buSzPct val="145000"/>
              <a:buChar char="-"/>
            </a:pPr>
            <a:r>
              <a:t>output: text that respond / continue the conversation</a:t>
            </a:r>
          </a:p>
          <a:p>
            <a:pPr/>
          </a:p>
          <a:p>
            <a:pPr/>
            <a:r>
              <a:t>Summarization systems (for research articles, email, meetings, documents) use NLG</a:t>
            </a:r>
          </a:p>
          <a:p>
            <a:pPr/>
            <a:r>
              <a:t>- input: long documents</a:t>
            </a:r>
          </a:p>
          <a:p>
            <a:pPr/>
            <a:r>
              <a:t>- output: summarization of the long documents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4" name="Shape 894"/>
          <p:cNvSpPr/>
          <p:nvPr>
            <p:ph type="sldImg"/>
          </p:nvPr>
        </p:nvSpPr>
        <p:spPr>
          <a:prstGeom prst="rect">
            <a:avLst/>
          </a:prstGeom>
        </p:spPr>
        <p:txBody>
          <a:bodyPr/>
          <a:lstStyle/>
          <a:p>
            <a:pPr/>
          </a:p>
        </p:txBody>
      </p:sp>
      <p:sp>
        <p:nvSpPr>
          <p:cNvPr id="895" name="Shape 895"/>
          <p:cNvSpPr/>
          <p:nvPr>
            <p:ph type="body" sz="quarter" idx="1"/>
          </p:nvPr>
        </p:nvSpPr>
        <p:spPr>
          <a:prstGeom prst="rect">
            <a:avLst/>
          </a:prstGeom>
        </p:spPr>
        <p:txBody>
          <a:bodyPr/>
          <a:lstStyle/>
          <a:p>
            <a:p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0" name="Shape 900"/>
          <p:cNvSpPr/>
          <p:nvPr>
            <p:ph type="sldImg"/>
          </p:nvPr>
        </p:nvSpPr>
        <p:spPr>
          <a:prstGeom prst="rect">
            <a:avLst/>
          </a:prstGeom>
        </p:spPr>
        <p:txBody>
          <a:bodyPr/>
          <a:lstStyle/>
          <a:p>
            <a:pPr/>
          </a:p>
        </p:txBody>
      </p:sp>
      <p:sp>
        <p:nvSpPr>
          <p:cNvPr id="901" name="Shape 901"/>
          <p:cNvSpPr/>
          <p:nvPr>
            <p:ph type="body" sz="quarter" idx="1"/>
          </p:nvPr>
        </p:nvSpPr>
        <p:spPr>
          <a:prstGeom prst="rect">
            <a:avLst/>
          </a:prstGeom>
        </p:spPr>
        <p:txBody>
          <a:bodyPr/>
          <a:lstStyle/>
          <a:p>
            <a:pPr/>
            <a:r>
              <a:t>Evaluation is crucial in dialogue system design. How can we tell if a dialogue system is fulfilling its goal? </a:t>
            </a:r>
          </a:p>
          <a:p>
            <a:pPr/>
          </a:p>
          <a:p>
            <a:pPr/>
            <a:r>
              <a:t>Task-based dialogue is evaluated mainly by measuring whether they succeed at their task, like booking the right flight.</a:t>
            </a:r>
          </a:p>
          <a:p>
            <a:pPr/>
          </a:p>
          <a:p>
            <a:pPr/>
            <a:r>
              <a:t>For chatbots, often the goal is to be enjoyable to humans. So chatbots are evaluated by humans.</a:t>
            </a:r>
          </a:p>
          <a:p>
            <a:pPr/>
          </a:p>
          <a:p>
            <a:pPr/>
            <a:r>
              <a:t>Let's begin with chatbots.  We evaluate these by asking humans to assign a score. This can be the human who talked to the chatbot (which we call participant evaluation) or a third party who reads a transcript of a human/chatbot conversation (which we call observer evaluation). </a:t>
            </a:r>
          </a:p>
          <a:p>
            <a:p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1" name="Shape 951"/>
          <p:cNvSpPr/>
          <p:nvPr>
            <p:ph type="sldImg"/>
          </p:nvPr>
        </p:nvSpPr>
        <p:spPr>
          <a:prstGeom prst="rect">
            <a:avLst/>
          </a:prstGeom>
        </p:spPr>
        <p:txBody>
          <a:bodyPr/>
          <a:lstStyle/>
          <a:p>
            <a:pPr/>
          </a:p>
        </p:txBody>
      </p:sp>
      <p:sp>
        <p:nvSpPr>
          <p:cNvPr id="952" name="Shape 952"/>
          <p:cNvSpPr/>
          <p:nvPr>
            <p:ph type="body" sz="quarter" idx="1"/>
          </p:nvPr>
        </p:nvSpPr>
        <p:spPr>
          <a:prstGeom prst="rect">
            <a:avLst/>
          </a:prstGeom>
        </p:spPr>
        <p:txBody>
          <a:bodyPr/>
          <a:lstStyle/>
          <a:p>
            <a:pPr/>
            <a:r>
              <a:t>Evaluation is crucial in dialogue system design. How can we tell if a dialogue system is fulfilling its goal? </a:t>
            </a:r>
          </a:p>
          <a:p>
            <a:pPr/>
          </a:p>
          <a:p>
            <a:pPr/>
            <a:r>
              <a:t>Task-based dialogue is evaluated mainly by measuring whether they succeed at their task, like booking the right flight.</a:t>
            </a:r>
          </a:p>
          <a:p>
            <a:pPr/>
          </a:p>
          <a:p>
            <a:pPr/>
            <a:r>
              <a:t>For chatbots, often the goal is to be enjoyable to humans. So chatbots are evaluated by humans.</a:t>
            </a:r>
          </a:p>
          <a:p>
            <a:pPr/>
          </a:p>
          <a:p>
            <a:pPr/>
            <a:r>
              <a:t>Let's begin with chatbots.  We evaluate these by asking humans to assign a score. This can be the human who talked to the chatbot (which we call participant evaluation) or a third party who reads a transcript of a human/chatbot conversation (which we call observer evaluation). </a:t>
            </a:r>
          </a:p>
          <a:p>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4" name="Shape 964"/>
          <p:cNvSpPr/>
          <p:nvPr>
            <p:ph type="sldImg"/>
          </p:nvPr>
        </p:nvSpPr>
        <p:spPr>
          <a:prstGeom prst="rect">
            <a:avLst/>
          </a:prstGeom>
        </p:spPr>
        <p:txBody>
          <a:bodyPr/>
          <a:lstStyle/>
          <a:p>
            <a:pPr/>
          </a:p>
        </p:txBody>
      </p:sp>
      <p:sp>
        <p:nvSpPr>
          <p:cNvPr id="965" name="Shape 965"/>
          <p:cNvSpPr/>
          <p:nvPr>
            <p:ph type="body" sz="quarter" idx="1"/>
          </p:nvPr>
        </p:nvSpPr>
        <p:spPr>
          <a:prstGeom prst="rect">
            <a:avLst/>
          </a:prstGeom>
        </p:spPr>
        <p:txBody>
          <a:bodyPr/>
          <a:lstStyle/>
          <a:p>
            <a:pPr/>
            <a:r>
              <a:t>People can misinterpret question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6" name="Shape 1036"/>
          <p:cNvSpPr/>
          <p:nvPr>
            <p:ph type="sldImg"/>
          </p:nvPr>
        </p:nvSpPr>
        <p:spPr>
          <a:prstGeom prst="rect">
            <a:avLst/>
          </a:prstGeom>
        </p:spPr>
        <p:txBody>
          <a:bodyPr/>
          <a:lstStyle/>
          <a:p>
            <a:pPr/>
          </a:p>
        </p:txBody>
      </p:sp>
      <p:sp>
        <p:nvSpPr>
          <p:cNvPr id="1037" name="Shape 1037"/>
          <p:cNvSpPr/>
          <p:nvPr>
            <p:ph type="body" sz="quarter" idx="1"/>
          </p:nvPr>
        </p:nvSpPr>
        <p:spPr>
          <a:prstGeom prst="rect">
            <a:avLst/>
          </a:prstGeom>
        </p:spPr>
        <p:txBody>
          <a:bodyPr/>
          <a:lstStyle/>
          <a:p>
            <a:pPr/>
            <a:r>
              <a:t>a paper written in the style of a conference (e.g., ACL) submission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2" name="Shape 1042"/>
          <p:cNvSpPr/>
          <p:nvPr>
            <p:ph type="sldImg"/>
          </p:nvPr>
        </p:nvSpPr>
        <p:spPr>
          <a:prstGeom prst="rect">
            <a:avLst/>
          </a:prstGeom>
        </p:spPr>
        <p:txBody>
          <a:bodyPr/>
          <a:lstStyle/>
          <a:p>
            <a:pPr/>
          </a:p>
        </p:txBody>
      </p:sp>
      <p:sp>
        <p:nvSpPr>
          <p:cNvPr id="1043" name="Shape 1043"/>
          <p:cNvSpPr/>
          <p:nvPr>
            <p:ph type="body" sz="quarter" idx="1"/>
          </p:nvPr>
        </p:nvSpPr>
        <p:spPr>
          <a:prstGeom prst="rect">
            <a:avLst/>
          </a:prstGeom>
        </p:spPr>
        <p:txBody>
          <a:bodyPr/>
          <a:lstStyle/>
          <a:p>
            <a:pPr/>
            <a:r>
              <a:t>a paper written in the style of a conference (e.g., ACL) submission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9" name="Shape 1059"/>
          <p:cNvSpPr/>
          <p:nvPr>
            <p:ph type="sldImg"/>
          </p:nvPr>
        </p:nvSpPr>
        <p:spPr>
          <a:prstGeom prst="rect">
            <a:avLst/>
          </a:prstGeom>
        </p:spPr>
        <p:txBody>
          <a:bodyPr/>
          <a:lstStyle/>
          <a:p>
            <a:pPr/>
          </a:p>
        </p:txBody>
      </p:sp>
      <p:sp>
        <p:nvSpPr>
          <p:cNvPr id="1060" name="Shape 1060"/>
          <p:cNvSpPr/>
          <p:nvPr>
            <p:ph type="body" sz="quarter" idx="1"/>
          </p:nvPr>
        </p:nvSpPr>
        <p:spPr>
          <a:prstGeom prst="rect">
            <a:avLst/>
          </a:prstGeom>
        </p:spPr>
        <p:txBody>
          <a:bodyPr/>
          <a:lstStyle/>
          <a:p>
            <a:pPr/>
            <a:r>
              <a:t>a paper written in the style of a conference (e.g., ACL) submission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4" name="Shape 1084"/>
          <p:cNvSpPr/>
          <p:nvPr>
            <p:ph type="sldImg"/>
          </p:nvPr>
        </p:nvSpPr>
        <p:spPr>
          <a:prstGeom prst="rect">
            <a:avLst/>
          </a:prstGeom>
        </p:spPr>
        <p:txBody>
          <a:bodyPr/>
          <a:lstStyle/>
          <a:p>
            <a:pPr/>
          </a:p>
        </p:txBody>
      </p:sp>
      <p:sp>
        <p:nvSpPr>
          <p:cNvPr id="1085" name="Shape 1085"/>
          <p:cNvSpPr/>
          <p:nvPr>
            <p:ph type="body" sz="quarter" idx="1"/>
          </p:nvPr>
        </p:nvSpPr>
        <p:spPr>
          <a:prstGeom prst="rect">
            <a:avLst/>
          </a:prstGeom>
        </p:spPr>
        <p:txBody>
          <a:bodyPr/>
          <a:lstStyle/>
          <a:p>
            <a:pPr/>
            <a:r>
              <a:rPr u="sng">
                <a:hlinkClick r:id="rId3" invalidUrl="" action="" tgtFrame="" tooltip="" history="1" highlightClick="0" endSnd="0"/>
              </a:rPr>
              <a:t>https://web.stanford.edu/class/cs224u/slides/cs224u-2021-presenting-part2-handout.pdf</a:t>
            </a:r>
          </a:p>
          <a:p>
            <a:pPr/>
            <a:r>
              <a:t>https://web.stanford.edu/class/cs224u/slides/cs224u-2021-presenting-part1-handout.pdf</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5" name="Shape 1255"/>
          <p:cNvSpPr/>
          <p:nvPr>
            <p:ph type="sldImg"/>
          </p:nvPr>
        </p:nvSpPr>
        <p:spPr>
          <a:prstGeom prst="rect">
            <a:avLst/>
          </a:prstGeom>
        </p:spPr>
        <p:txBody>
          <a:bodyPr/>
          <a:lstStyle/>
          <a:p>
            <a:pPr/>
          </a:p>
        </p:txBody>
      </p:sp>
      <p:sp>
        <p:nvSpPr>
          <p:cNvPr id="1256" name="Shape 1256"/>
          <p:cNvSpPr/>
          <p:nvPr>
            <p:ph type="body" sz="quarter" idx="1"/>
          </p:nvPr>
        </p:nvSpPr>
        <p:spPr>
          <a:prstGeom prst="rect">
            <a:avLst/>
          </a:prstGeom>
        </p:spPr>
        <p:txBody>
          <a:bodyPr/>
          <a:lstStyle/>
          <a:p>
            <a:pPr/>
            <a:r>
              <a:t>1. Finding the limits of your system</a:t>
            </a:r>
          </a:p>
          <a:p>
            <a:pPr/>
            <a:r>
              <a:t>2. Understanding system behavior</a:t>
            </a:r>
          </a:p>
          <a:p>
            <a:pPr/>
            <a:r>
              <a:t>3. Achieving more robust systems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0" name="Shape 1310"/>
          <p:cNvSpPr/>
          <p:nvPr>
            <p:ph type="sldImg"/>
          </p:nvPr>
        </p:nvSpPr>
        <p:spPr>
          <a:prstGeom prst="rect">
            <a:avLst/>
          </a:prstGeom>
        </p:spPr>
        <p:txBody>
          <a:bodyPr/>
          <a:lstStyle/>
          <a:p>
            <a:pPr/>
          </a:p>
        </p:txBody>
      </p:sp>
      <p:sp>
        <p:nvSpPr>
          <p:cNvPr id="1311" name="Shape 1311"/>
          <p:cNvSpPr/>
          <p:nvPr>
            <p:ph type="body" sz="quarter" idx="1"/>
          </p:nvPr>
        </p:nvSpPr>
        <p:spPr>
          <a:prstGeom prst="rect">
            <a:avLst/>
          </a:prstGeom>
        </p:spPr>
        <p:txBody>
          <a:bodyPr/>
          <a:lstStyle/>
          <a:p>
            <a:pPr/>
            <a:r>
              <a:rPr u="sng">
                <a:hlinkClick r:id="rId3" invalidUrl="" action="" tgtFrame="" tooltip="" history="1" highlightClick="0" endSnd="0"/>
              </a:rPr>
              <a:t>https://web.stanford.edu/class/cs224u/slides/cs224u-2021-methods-part5-handout.pdf</a:t>
            </a:r>
          </a:p>
          <a:p>
            <a:pPr/>
            <a:r>
              <a:rPr u="sng">
                <a:hlinkClick r:id="rId4" invalidUrl="" action="" tgtFrame="" tooltip="" history="1" highlightClick="0" endSnd="0"/>
              </a:rPr>
              <a:t>https://www.jmlr.org/papers/volume7/demsar06a/demsar06a.pdf</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4833937" y="2303859"/>
            <a:ext cx="14716126" cy="4643438"/>
          </a:xfrm>
          <a:prstGeom prst="rect">
            <a:avLst/>
          </a:prstGeom>
        </p:spPr>
        <p:txBody>
          <a:bodyPr anchor="b"/>
          <a:lstStyle/>
          <a:p>
            <a:pPr/>
            <a:r>
              <a:t>Title Text</a:t>
            </a:r>
          </a:p>
        </p:txBody>
      </p:sp>
      <p:sp>
        <p:nvSpPr>
          <p:cNvPr id="12" name="Body Level One…"/>
          <p:cNvSpPr txBox="1"/>
          <p:nvPr>
            <p:ph type="body" sz="quarter" idx="1"/>
          </p:nvPr>
        </p:nvSpPr>
        <p:spPr>
          <a:xfrm>
            <a:off x="4833937" y="7090171"/>
            <a:ext cx="14716126" cy="1589486"/>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sz="half" idx="21"/>
          </p:nvPr>
        </p:nvSpPr>
        <p:spPr>
          <a:xfrm>
            <a:off x="5329062" y="406546"/>
            <a:ext cx="13716003" cy="9148765"/>
          </a:xfrm>
          <a:prstGeom prst="rect">
            <a:avLst/>
          </a:prstGeom>
        </p:spPr>
        <p:txBody>
          <a:bodyPr lIns="91439" tIns="45719" rIns="91439" bIns="45719" anchor="t">
            <a:noAutofit/>
          </a:bodyPr>
          <a:lstStyle/>
          <a:p>
            <a:pPr/>
          </a:p>
        </p:txBody>
      </p:sp>
      <p:sp>
        <p:nvSpPr>
          <p:cNvPr id="21" name="Title Text"/>
          <p:cNvSpPr txBox="1"/>
          <p:nvPr>
            <p:ph type="title"/>
          </p:nvPr>
        </p:nvSpPr>
        <p:spPr>
          <a:xfrm>
            <a:off x="4833937" y="9447609"/>
            <a:ext cx="14716126" cy="2000251"/>
          </a:xfrm>
          <a:prstGeom prst="rect">
            <a:avLst/>
          </a:prstGeom>
        </p:spPr>
        <p:txBody>
          <a:bodyPr anchor="b"/>
          <a:lstStyle/>
          <a:p>
            <a:pPr/>
            <a:r>
              <a:t>Title Text</a:t>
            </a:r>
          </a:p>
        </p:txBody>
      </p:sp>
      <p:sp>
        <p:nvSpPr>
          <p:cNvPr id="22" name="Body Level One…"/>
          <p:cNvSpPr txBox="1"/>
          <p:nvPr>
            <p:ph type="body" sz="quarter" idx="1"/>
          </p:nvPr>
        </p:nvSpPr>
        <p:spPr>
          <a:xfrm>
            <a:off x="4833937" y="11465718"/>
            <a:ext cx="14716126" cy="1589486"/>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4833937" y="4536281"/>
            <a:ext cx="14716126" cy="4643438"/>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idx="21"/>
          </p:nvPr>
        </p:nvSpPr>
        <p:spPr>
          <a:xfrm>
            <a:off x="6231433" y="863203"/>
            <a:ext cx="17439681" cy="11626455"/>
          </a:xfrm>
          <a:prstGeom prst="rect">
            <a:avLst/>
          </a:prstGeom>
        </p:spPr>
        <p:txBody>
          <a:bodyPr lIns="91439" tIns="45719" rIns="91439" bIns="45719" anchor="t">
            <a:noAutofit/>
          </a:bodyPr>
          <a:lstStyle/>
          <a:p>
            <a:pPr/>
          </a:p>
        </p:txBody>
      </p:sp>
      <p:sp>
        <p:nvSpPr>
          <p:cNvPr id="39" name="Title Text"/>
          <p:cNvSpPr txBox="1"/>
          <p:nvPr>
            <p:ph type="title"/>
          </p:nvPr>
        </p:nvSpPr>
        <p:spPr>
          <a:xfrm>
            <a:off x="4387453" y="892968"/>
            <a:ext cx="7500938" cy="5607845"/>
          </a:xfrm>
          <a:prstGeom prst="rect">
            <a:avLst/>
          </a:prstGeom>
        </p:spPr>
        <p:txBody>
          <a:bodyPr anchor="b"/>
          <a:lstStyle>
            <a:lvl1pPr>
              <a:defRPr sz="8400">
                <a:latin typeface="+mn-lt"/>
                <a:ea typeface="+mn-ea"/>
                <a:cs typeface="+mn-cs"/>
                <a:sym typeface="Helvetica Neue Medium"/>
              </a:defRPr>
            </a:lvl1pPr>
          </a:lstStyle>
          <a:p>
            <a:pPr/>
            <a:r>
              <a:t>Title Text</a:t>
            </a:r>
          </a:p>
        </p:txBody>
      </p:sp>
      <p:sp>
        <p:nvSpPr>
          <p:cNvPr id="40" name="Body Level One…"/>
          <p:cNvSpPr txBox="1"/>
          <p:nvPr>
            <p:ph type="body" sz="quarter" idx="1"/>
          </p:nvPr>
        </p:nvSpPr>
        <p:spPr>
          <a:xfrm>
            <a:off x="4387453" y="6643687"/>
            <a:ext cx="7500938" cy="5786438"/>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sz="half" idx="1"/>
          </p:nvPr>
        </p:nvSpPr>
        <p:spPr>
          <a:xfrm>
            <a:off x="4387453" y="3643312"/>
            <a:ext cx="15609094" cy="7129798"/>
          </a:xfrm>
          <a:prstGeom prst="rect">
            <a:avLst/>
          </a:prstGeom>
        </p:spPr>
        <p:txBody>
          <a:bodyPr/>
          <a:lstStyle>
            <a:lvl1pPr marL="603250" indent="-603250">
              <a:lnSpc>
                <a:spcPct val="100000"/>
              </a:lnSpc>
              <a:spcBef>
                <a:spcPts val="1400"/>
              </a:spcBef>
              <a:defRPr sz="3800">
                <a:latin typeface="Georgia"/>
                <a:ea typeface="Georgia"/>
                <a:cs typeface="Georgia"/>
                <a:sym typeface="Georgia"/>
              </a:defRPr>
            </a:lvl1pPr>
            <a:lvl2pPr marL="1047750" indent="-603250">
              <a:lnSpc>
                <a:spcPct val="100000"/>
              </a:lnSpc>
              <a:spcBef>
                <a:spcPts val="1400"/>
              </a:spcBef>
              <a:defRPr sz="3800">
                <a:latin typeface="Georgia"/>
                <a:ea typeface="Georgia"/>
                <a:cs typeface="Georgia"/>
                <a:sym typeface="Georgia"/>
              </a:defRPr>
            </a:lvl2pPr>
            <a:lvl3pPr marL="1492250" indent="-603250">
              <a:lnSpc>
                <a:spcPct val="100000"/>
              </a:lnSpc>
              <a:spcBef>
                <a:spcPts val="1400"/>
              </a:spcBef>
              <a:defRPr sz="3800">
                <a:latin typeface="Georgia"/>
                <a:ea typeface="Georgia"/>
                <a:cs typeface="Georgia"/>
                <a:sym typeface="Georgia"/>
              </a:defRPr>
            </a:lvl3pPr>
            <a:lvl4pPr marL="1936750" indent="-603250">
              <a:lnSpc>
                <a:spcPct val="100000"/>
              </a:lnSpc>
              <a:spcBef>
                <a:spcPts val="1400"/>
              </a:spcBef>
              <a:defRPr sz="3800">
                <a:latin typeface="Georgia"/>
                <a:ea typeface="Georgia"/>
                <a:cs typeface="Georgia"/>
                <a:sym typeface="Georgia"/>
              </a:defRPr>
            </a:lvl4pPr>
            <a:lvl5pPr marL="2381250" indent="-603250">
              <a:lnSpc>
                <a:spcPct val="100000"/>
              </a:lnSpc>
              <a:spcBef>
                <a:spcPts val="1400"/>
              </a:spcBef>
              <a:defRPr sz="3800">
                <a:latin typeface="Georgia"/>
                <a:ea typeface="Georgia"/>
                <a:cs typeface="Georgia"/>
                <a:sym typeface="Georgia"/>
              </a:defRPr>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21"/>
          </p:nvPr>
        </p:nvSpPr>
        <p:spPr>
          <a:xfrm>
            <a:off x="8794253" y="3637358"/>
            <a:ext cx="13260587" cy="8840392"/>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quarter" idx="1"/>
          </p:nvPr>
        </p:nvSpPr>
        <p:spPr>
          <a:xfrm>
            <a:off x="4387453" y="3643312"/>
            <a:ext cx="7500938" cy="8840392"/>
          </a:xfrm>
          <a:prstGeom prst="rect">
            <a:avLst/>
          </a:prstGeom>
        </p:spPr>
        <p:txBody>
          <a:bodyPr/>
          <a:lstStyle>
            <a:lvl1pPr marL="465364" indent="-465364">
              <a:lnSpc>
                <a:spcPct val="100000"/>
              </a:lnSpc>
              <a:spcBef>
                <a:spcPts val="4500"/>
              </a:spcBef>
              <a:defRPr sz="3800"/>
            </a:lvl1pPr>
            <a:lvl2pPr marL="808264" indent="-465364">
              <a:lnSpc>
                <a:spcPct val="100000"/>
              </a:lnSpc>
              <a:spcBef>
                <a:spcPts val="4500"/>
              </a:spcBef>
              <a:defRPr sz="3800"/>
            </a:lvl2pPr>
            <a:lvl3pPr marL="1151164" indent="-465364">
              <a:lnSpc>
                <a:spcPct val="100000"/>
              </a:lnSpc>
              <a:spcBef>
                <a:spcPts val="4500"/>
              </a:spcBef>
              <a:defRPr sz="3800"/>
            </a:lvl3pPr>
            <a:lvl4pPr marL="1494064" indent="-465364">
              <a:lnSpc>
                <a:spcPct val="100000"/>
              </a:lnSpc>
              <a:spcBef>
                <a:spcPts val="4500"/>
              </a:spcBef>
              <a:defRPr sz="3800"/>
            </a:lvl4pPr>
            <a:lvl5pPr marL="1836964" indent="-465364">
              <a:lnSpc>
                <a:spcPct val="100000"/>
              </a:lnSpc>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4387453" y="1785937"/>
            <a:ext cx="15609094" cy="1014412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21"/>
          </p:nvPr>
        </p:nvSpPr>
        <p:spPr>
          <a:xfrm>
            <a:off x="12442031" y="7072312"/>
            <a:ext cx="8514489" cy="5679282"/>
          </a:xfrm>
          <a:prstGeom prst="rect">
            <a:avLst/>
          </a:prstGeom>
        </p:spPr>
        <p:txBody>
          <a:bodyPr lIns="91439" tIns="45719" rIns="91439" bIns="45719" anchor="t">
            <a:noAutofit/>
          </a:bodyPr>
          <a:lstStyle/>
          <a:p>
            <a:pPr/>
          </a:p>
        </p:txBody>
      </p:sp>
      <p:sp>
        <p:nvSpPr>
          <p:cNvPr id="84" name="Image"/>
          <p:cNvSpPr/>
          <p:nvPr>
            <p:ph type="pic" sz="quarter" idx="22"/>
          </p:nvPr>
        </p:nvSpPr>
        <p:spPr>
          <a:xfrm>
            <a:off x="12192000" y="1250156"/>
            <a:ext cx="8251032" cy="5500689"/>
          </a:xfrm>
          <a:prstGeom prst="rect">
            <a:avLst/>
          </a:prstGeom>
        </p:spPr>
        <p:txBody>
          <a:bodyPr lIns="91439" tIns="45719" rIns="91439" bIns="45719" anchor="t">
            <a:noAutofit/>
          </a:bodyPr>
          <a:lstStyle/>
          <a:p>
            <a:pPr/>
          </a:p>
        </p:txBody>
      </p:sp>
      <p:sp>
        <p:nvSpPr>
          <p:cNvPr id="85" name="Image"/>
          <p:cNvSpPr/>
          <p:nvPr>
            <p:ph type="pic" idx="23"/>
          </p:nvPr>
        </p:nvSpPr>
        <p:spPr>
          <a:xfrm>
            <a:off x="-291704" y="1250156"/>
            <a:ext cx="16850320" cy="11233548"/>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21"/>
          </p:nvPr>
        </p:nvSpPr>
        <p:spPr>
          <a:xfrm>
            <a:off x="4833937" y="8947546"/>
            <a:ext cx="14716126" cy="647701"/>
          </a:xfrm>
          <a:prstGeom prst="rect">
            <a:avLst/>
          </a:prstGeom>
        </p:spPr>
        <p:txBody>
          <a:bodyPr anchor="t">
            <a:spAutoFit/>
          </a:bodyPr>
          <a:lstStyle>
            <a:lvl1pPr marL="0" indent="0" algn="ctr">
              <a:lnSpc>
                <a:spcPct val="100000"/>
              </a:lnSpc>
              <a:spcBef>
                <a:spcPts val="0"/>
              </a:spcBef>
              <a:buSzTx/>
              <a:buNone/>
              <a:defRPr i="1" sz="3200"/>
            </a:lvl1pPr>
          </a:lstStyle>
          <a:p>
            <a:pPr/>
            <a:r>
              <a:t>–Johnny Appleseed</a:t>
            </a:r>
          </a:p>
        </p:txBody>
      </p:sp>
      <p:sp>
        <p:nvSpPr>
          <p:cNvPr id="94" name="“Type a quote here.”"/>
          <p:cNvSpPr txBox="1"/>
          <p:nvPr>
            <p:ph type="body" sz="quarter" idx="22"/>
          </p:nvPr>
        </p:nvSpPr>
        <p:spPr>
          <a:xfrm>
            <a:off x="4833937" y="5997575"/>
            <a:ext cx="14716126" cy="863601"/>
          </a:xfrm>
          <a:prstGeom prst="rect">
            <a:avLst/>
          </a:prstGeom>
        </p:spPr>
        <p:txBody>
          <a:bodyPr>
            <a:spAutoFit/>
          </a:bodyPr>
          <a:lstStyle>
            <a:lvl1pPr marL="0" indent="0" algn="ctr">
              <a:lnSpc>
                <a:spcPct val="100000"/>
              </a:lnSpc>
              <a:spcBef>
                <a:spcPts val="0"/>
              </a:spcBef>
              <a:buSzTx/>
              <a:buNone/>
              <a:defRPr sz="46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21"/>
          </p:nvPr>
        </p:nvSpPr>
        <p:spPr>
          <a:xfrm>
            <a:off x="1712269" y="0"/>
            <a:ext cx="20959463" cy="13983891"/>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17" name="Title Text"/>
          <p:cNvSpPr txBox="1"/>
          <p:nvPr>
            <p:ph type="title"/>
          </p:nvPr>
        </p:nvSpPr>
        <p:spPr>
          <a:prstGeom prst="rect">
            <a:avLst/>
          </a:prstGeom>
        </p:spPr>
        <p:txBody>
          <a:bodyPr/>
          <a:lstStyle/>
          <a:p>
            <a:pPr/>
            <a:r>
              <a:t>Title Text</a:t>
            </a:r>
          </a:p>
        </p:txBody>
      </p:sp>
      <p:sp>
        <p:nvSpPr>
          <p:cNvPr id="11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26" name="Title Text"/>
          <p:cNvSpPr txBox="1"/>
          <p:nvPr>
            <p:ph type="title"/>
          </p:nvPr>
        </p:nvSpPr>
        <p:spPr>
          <a:prstGeom prst="rect">
            <a:avLst/>
          </a:prstGeom>
        </p:spPr>
        <p:txBody>
          <a:bodyPr/>
          <a:lstStyle/>
          <a:p>
            <a:pPr/>
            <a:r>
              <a:t>Title Text</a:t>
            </a:r>
          </a:p>
        </p:txBody>
      </p:sp>
      <p:sp>
        <p:nvSpPr>
          <p:cNvPr id="127" name="Body Level One…"/>
          <p:cNvSpPr txBox="1"/>
          <p:nvPr>
            <p:ph type="body" idx="1"/>
          </p:nvPr>
        </p:nvSpPr>
        <p:spPr>
          <a:prstGeom prst="rect">
            <a:avLst/>
          </a:prstGeom>
        </p:spPr>
        <p:txBody>
          <a:bodyPr/>
          <a:lstStyle>
            <a:lvl1pPr>
              <a:spcBef>
                <a:spcPts val="4200"/>
              </a:spcBef>
            </a:lvl1pPr>
            <a:lvl2pPr>
              <a:spcBef>
                <a:spcPts val="4200"/>
              </a:spcBef>
            </a:lvl2pPr>
            <a:lvl3pPr>
              <a:spcBef>
                <a:spcPts val="4200"/>
              </a:spcBef>
            </a:lvl3pPr>
            <a:lvl4pPr>
              <a:spcBef>
                <a:spcPts val="4200"/>
              </a:spcBef>
            </a:lvl4pPr>
            <a:lvl5pPr>
              <a:spcBef>
                <a:spcPts val="4200"/>
              </a:spcBef>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35" name="Title Text"/>
          <p:cNvSpPr txBox="1"/>
          <p:nvPr>
            <p:ph type="title"/>
          </p:nvPr>
        </p:nvSpPr>
        <p:spPr>
          <a:prstGeom prst="rect">
            <a:avLst/>
          </a:prstGeom>
        </p:spPr>
        <p:txBody>
          <a:bodyPr/>
          <a:lstStyle>
            <a:lvl1pPr>
              <a:defRPr sz="11200">
                <a:latin typeface="+mn-lt"/>
                <a:ea typeface="+mn-ea"/>
                <a:cs typeface="+mn-cs"/>
                <a:sym typeface="Helvetica Neue Medium"/>
              </a:defRPr>
            </a:lvl1pPr>
          </a:lstStyle>
          <a:p>
            <a:pPr/>
            <a:r>
              <a:t>Title Text</a:t>
            </a:r>
          </a:p>
        </p:txBody>
      </p:sp>
      <p:sp>
        <p:nvSpPr>
          <p:cNvPr id="13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43" name="Title Text"/>
          <p:cNvSpPr txBox="1"/>
          <p:nvPr>
            <p:ph type="title"/>
          </p:nvPr>
        </p:nvSpPr>
        <p:spPr>
          <a:xfrm>
            <a:off x="4833937" y="2303859"/>
            <a:ext cx="14716126" cy="4643438"/>
          </a:xfrm>
          <a:prstGeom prst="rect">
            <a:avLst/>
          </a:prstGeom>
        </p:spPr>
        <p:txBody>
          <a:bodyPr anchor="b"/>
          <a:lstStyle>
            <a:lvl1pPr>
              <a:defRPr sz="7800"/>
            </a:lvl1pPr>
          </a:lstStyle>
          <a:p>
            <a:pPr/>
            <a:r>
              <a:t>Title Text</a:t>
            </a:r>
          </a:p>
        </p:txBody>
      </p:sp>
      <p:sp>
        <p:nvSpPr>
          <p:cNvPr id="144" name="Body Level One…"/>
          <p:cNvSpPr txBox="1"/>
          <p:nvPr>
            <p:ph type="body" sz="quarter" idx="1"/>
          </p:nvPr>
        </p:nvSpPr>
        <p:spPr>
          <a:xfrm>
            <a:off x="4833937" y="7090171"/>
            <a:ext cx="14716126" cy="1589486"/>
          </a:xfrm>
          <a:prstGeom prst="rect">
            <a:avLst/>
          </a:prstGeom>
        </p:spPr>
        <p:txBody>
          <a:bodyPr anchor="t"/>
          <a:lstStyle>
            <a:lvl1pPr marL="0" indent="0" algn="ctr">
              <a:lnSpc>
                <a:spcPct val="100000"/>
              </a:lnSpc>
              <a:spcBef>
                <a:spcPts val="0"/>
              </a:spcBef>
              <a:buSzTx/>
              <a:buNone/>
              <a:defRPr sz="5200"/>
            </a:lvl1pPr>
            <a:lvl2pPr marL="0" indent="0" algn="ctr">
              <a:lnSpc>
                <a:spcPct val="100000"/>
              </a:lnSpc>
              <a:spcBef>
                <a:spcPts val="0"/>
              </a:spcBef>
              <a:buSzTx/>
              <a:buNone/>
              <a:defRPr sz="5200"/>
            </a:lvl2pPr>
            <a:lvl3pPr marL="0" indent="0" algn="ctr">
              <a:lnSpc>
                <a:spcPct val="100000"/>
              </a:lnSpc>
              <a:spcBef>
                <a:spcPts val="0"/>
              </a:spcBef>
              <a:buSzTx/>
              <a:buNone/>
              <a:defRPr sz="5200"/>
            </a:lvl3pPr>
            <a:lvl4pPr marL="0" indent="0" algn="ctr">
              <a:lnSpc>
                <a:spcPct val="100000"/>
              </a:lnSpc>
              <a:spcBef>
                <a:spcPts val="0"/>
              </a:spcBef>
              <a:buSzTx/>
              <a:buNone/>
              <a:defRPr sz="5200"/>
            </a:lvl4pPr>
            <a:lvl5pPr marL="0" indent="0" algn="ctr">
              <a:lnSpc>
                <a:spcPct val="100000"/>
              </a:lnSpc>
              <a:spcBef>
                <a:spcPts val="0"/>
              </a:spcBef>
              <a:buSzTx/>
              <a:buNone/>
              <a:defRPr sz="5200"/>
            </a:lvl5pPr>
          </a:lstStyle>
          <a:p>
            <a:pPr/>
            <a:r>
              <a:t>Body Level One</a:t>
            </a:r>
          </a:p>
          <a:p>
            <a:pPr lvl="1"/>
            <a:r>
              <a:t>Body Level Two</a:t>
            </a:r>
          </a:p>
          <a:p>
            <a:pPr lvl="2"/>
            <a:r>
              <a:t>Body Level Three</a:t>
            </a:r>
          </a:p>
          <a:p>
            <a:pPr lvl="3"/>
            <a:r>
              <a:t>Body Level Four</a:t>
            </a:r>
          </a:p>
          <a:p>
            <a:pPr lvl="4"/>
            <a:r>
              <a:t>Body Level Five</a:t>
            </a:r>
          </a:p>
        </p:txBody>
      </p:sp>
      <p:sp>
        <p:nvSpPr>
          <p:cNvPr id="145"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52" name="Title Text"/>
          <p:cNvSpPr txBox="1"/>
          <p:nvPr>
            <p:ph type="title"/>
          </p:nvPr>
        </p:nvSpPr>
        <p:spPr>
          <a:prstGeom prst="rect">
            <a:avLst/>
          </a:prstGeom>
        </p:spPr>
        <p:txBody>
          <a:bodyPr/>
          <a:lstStyle>
            <a:lvl1pPr>
              <a:defRPr sz="7800"/>
            </a:lvl1pPr>
          </a:lstStyle>
          <a:p>
            <a:pPr/>
            <a:r>
              <a:t>Title Text</a:t>
            </a:r>
          </a:p>
        </p:txBody>
      </p:sp>
      <p:sp>
        <p:nvSpPr>
          <p:cNvPr id="153" name="Body Level One…"/>
          <p:cNvSpPr txBox="1"/>
          <p:nvPr>
            <p:ph type="body" idx="1"/>
          </p:nvPr>
        </p:nvSpPr>
        <p:spPr>
          <a:prstGeom prst="rect">
            <a:avLst/>
          </a:prstGeom>
        </p:spPr>
        <p:txBody>
          <a:bodyPr/>
          <a:lstStyle>
            <a:lvl1pPr>
              <a:lnSpc>
                <a:spcPct val="100000"/>
              </a:lnSpc>
            </a:lvl1pPr>
            <a:lvl2pPr>
              <a:lnSpc>
                <a:spcPct val="100000"/>
              </a:lnSpc>
            </a:lvl2pPr>
            <a:lvl3pPr>
              <a:lnSpc>
                <a:spcPct val="100000"/>
              </a:lnSpc>
            </a:lvl3pPr>
            <a:lvl4pPr>
              <a:lnSpc>
                <a:spcPct val="100000"/>
              </a:lnSpc>
            </a:lvl4pPr>
            <a:lvl5pPr>
              <a:lnSpc>
                <a:spcPct val="100000"/>
              </a:lnSpc>
            </a:lvl5pPr>
          </a:lstStyle>
          <a:p>
            <a:pPr/>
            <a:r>
              <a:t>Body Level One</a:t>
            </a:r>
          </a:p>
          <a:p>
            <a:pPr lvl="1"/>
            <a:r>
              <a:t>Body Level Two</a:t>
            </a:r>
          </a:p>
          <a:p>
            <a:pPr lvl="2"/>
            <a:r>
              <a:t>Body Level Three</a:t>
            </a:r>
          </a:p>
          <a:p>
            <a:pPr lvl="3"/>
            <a:r>
              <a:t>Body Level Four</a:t>
            </a:r>
          </a:p>
          <a:p>
            <a:pPr lvl="4"/>
            <a:r>
              <a:t>Body Level Five</a:t>
            </a:r>
          </a:p>
        </p:txBody>
      </p:sp>
      <p:sp>
        <p:nvSpPr>
          <p:cNvPr id="1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4387453" y="357187"/>
            <a:ext cx="15609094" cy="303609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r>
              <a:t>Title Text</a:t>
            </a:r>
          </a:p>
        </p:txBody>
      </p:sp>
      <p:sp>
        <p:nvSpPr>
          <p:cNvPr id="3" name="Slide Number"/>
          <p:cNvSpPr txBox="1"/>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a:latin typeface="Helvetica Neue Light"/>
                <a:ea typeface="Helvetica Neue Light"/>
                <a:cs typeface="Helvetica Neue Light"/>
                <a:sym typeface="Helvetica Neue Light"/>
              </a:defRPr>
            </a:lvl1pPr>
          </a:lstStyle>
          <a:p>
            <a:pPr/>
            <a:fld id="{86CB4B4D-7CA3-9044-876B-883B54F8677D}" type="slidenum"/>
          </a:p>
        </p:txBody>
      </p:sp>
      <p:sp>
        <p:nvSpPr>
          <p:cNvPr id="4" name="Body Level One…"/>
          <p:cNvSpPr txBox="1"/>
          <p:nvPr>
            <p:ph type="body" idx="1"/>
          </p:nvPr>
        </p:nvSpPr>
        <p:spPr>
          <a:xfrm>
            <a:off x="4387453" y="3643312"/>
            <a:ext cx="15609094" cy="884039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1pPr>
      <a:lvl2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2pPr>
      <a:lvl3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3pPr>
      <a:lvl4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4pPr>
      <a:lvl5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5pPr>
      <a:lvl6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6pPr>
      <a:lvl7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7pPr>
      <a:lvl8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8pPr>
      <a:lvl9pPr marL="0" marR="0" indent="0" algn="ctr" defTabSz="821531" rtl="0" latinLnBrk="0">
        <a:lnSpc>
          <a:spcPct val="100000"/>
        </a:lnSpc>
        <a:spcBef>
          <a:spcPts val="0"/>
        </a:spcBef>
        <a:spcAft>
          <a:spcPts val="0"/>
        </a:spcAft>
        <a:buClrTx/>
        <a:buSzTx/>
        <a:buFontTx/>
        <a:buNone/>
        <a:tabLst/>
        <a:defRPr b="0" baseline="0" cap="none" i="0" spc="0" strike="noStrike" sz="7400" u="none">
          <a:solidFill>
            <a:srgbClr val="000000"/>
          </a:solidFill>
          <a:uFillTx/>
          <a:latin typeface="+mj-lt"/>
          <a:ea typeface="+mj-ea"/>
          <a:cs typeface="+mj-cs"/>
          <a:sym typeface="Gill Sans"/>
        </a:defRPr>
      </a:lvl9pPr>
    </p:titleStyle>
    <p:bodyStyle>
      <a:lvl1pPr marL="6111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1pPr>
      <a:lvl2pPr marL="10556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2pPr>
      <a:lvl3pPr marL="15001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3pPr>
      <a:lvl4pPr marL="19446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4pPr>
      <a:lvl5pPr marL="23891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5pPr>
      <a:lvl6pPr marL="28336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6pPr>
      <a:lvl7pPr marL="32781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7pPr>
      <a:lvl8pPr marL="37226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8pPr>
      <a:lvl9pPr marL="4167187" marR="0" indent="-611187" algn="l" defTabSz="821531" rtl="0" latinLnBrk="0">
        <a:lnSpc>
          <a:spcPct val="120000"/>
        </a:lnSpc>
        <a:spcBef>
          <a:spcPts val="7000"/>
        </a:spcBef>
        <a:spcAft>
          <a:spcPts val="0"/>
        </a:spcAft>
        <a:buClrTx/>
        <a:buSzPct val="145000"/>
        <a:buFontTx/>
        <a:buChar char="•"/>
        <a:tabLst/>
        <a:defRPr b="0" baseline="0" cap="none" i="0" spc="0" strike="noStrike" sz="4400" u="none">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b="0" baseline="0" cap="none" i="0" spc="0" strike="noStrike" sz="22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 Id="rId3" Type="http://schemas.openxmlformats.org/officeDocument/2006/relationships/image" Target="../media/image4.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 Id="rId3" Type="http://schemas.openxmlformats.org/officeDocument/2006/relationships/image" Target="../media/image4.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 Id="rId3" Type="http://schemas.openxmlformats.org/officeDocument/2006/relationships/image" Target="../media/image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 Id="rId3" Type="http://schemas.openxmlformats.org/officeDocument/2006/relationships/image" Target="../media/image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 Id="rId3" Type="http://schemas.openxmlformats.org/officeDocument/2006/relationships/image" Target="../media/image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hyperlink" Target="https://demo.allennlp.org/semantic-role-labeling/" TargetMode="External"/></Relationships>

</file>

<file path=ppt/slides/_rels/slide6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hyperlink" Target="https://demo.allennlp.org/semantic-role-labeling/" TargetMode="External"/></Relationships>

</file>

<file path=ppt/slides/_rels/slide6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hyperlink" Target="https://demo.allennlp.org/semantic-role-labeling/" TargetMode="External"/></Relationships>

</file>

<file path=ppt/slides/_rels/slide6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hyperlink" Target="https://demo.allennlp.org/semantic-role-labeling/" TargetMode="External"/></Relationships>

</file>

<file path=ppt/slides/_rels/slide6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hyperlink" Target="https://nlp.stanford.edu/projects/coref.shtml" TargetMode="External"/></Relationships>

</file>

<file path=ppt/slides/_rels/slide6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hyperlink" Target="https://demo.allennlp.org/named-entity-recognition" TargetMode="External"/></Relationships>

</file>

<file path=ppt/slides/_rels/slide6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tif"/></Relationships>

</file>

<file path=ppt/slides/_rels/slide7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 Id="rId3" Type="http://schemas.openxmlformats.org/officeDocument/2006/relationships/image" Target="../media/image18.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tif"/><Relationship Id="rId3" Type="http://schemas.openxmlformats.org/officeDocument/2006/relationships/hyperlink" Target="https://ai.facebook.com/blog/longform-qa/" TargetMode="External"/></Relationships>

</file>

<file path=ppt/slides/_rels/slide7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4.tif"/></Relationships>

</file>

<file path=ppt/slides/_rels/slide7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5.tif"/></Relationships>

</file>

<file path=ppt/slides/_rels/slide7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6.tif"/></Relationships>

</file>

<file path=ppt/slides/_rels/slide7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tif"/></Relationships>

</file>

<file path=ppt/slides/_rels/slide7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 Id="rId3" Type="http://schemas.openxmlformats.org/officeDocument/2006/relationships/image" Target="../media/image22.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8.tif"/></Relationships>

</file>

<file path=ppt/slides/_rels/slide7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1.xml"/><Relationship Id="rId4" Type="http://schemas.openxmlformats.org/officeDocument/2006/relationships/image" Target="../media/image9.tif"/><Relationship Id="rId5" Type="http://schemas.openxmlformats.org/officeDocument/2006/relationships/image" Target="../media/image10.tif"/></Relationships>

</file>

<file path=ppt/slides/_rels/slide8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8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5.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9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9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8.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9.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0.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1.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2.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0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10.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1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gradescope.ca/" TargetMode="External"/></Relationships>

</file>

<file path=ppt/slides/_rels/slide11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https://www.gradescope.ca/" TargetMode="External"/></Relationships>

</file>

<file path=ppt/slides/_rels/slide11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https://www.gradescope.ca/" TargetMode="External"/></Relationships>

</file>

<file path=ppt/slides/_rels/slide120.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2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12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123.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24.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s://docs.google.com/spreadsheets/d/1zVecLbiUW9CPby6MAVOCtRwBv1xy-QP_sUi2fnGAJss/edit?gid=0#gid=0" TargetMode="Externa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12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s://forms.gle/FjbkTjnxCfTEoVV4A" TargetMode="External"/></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pn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13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https://www.howtogeek.com/662780/how-to-record-a-zoom-meeting/" TargetMode="External"/></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37.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 Id="rId3" Type="http://schemas.openxmlformats.org/officeDocument/2006/relationships/image" Target="../media/image33.png"/><Relationship Id="rId4" Type="http://schemas.openxmlformats.org/officeDocument/2006/relationships/image" Target="../media/image34.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 Id="rId3" Type="http://schemas.openxmlformats.org/officeDocument/2006/relationships/image" Target="../media/image33.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5.png"/><Relationship Id="rId3" Type="http://schemas.openxmlformats.org/officeDocument/2006/relationships/hyperlink" Target="https://arxiv.org/pdf/1506.03340.pdf" TargetMode="External"/></Relationships>

</file>

<file path=ppt/slides/_rels/slide14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s>

</file>

<file path=ppt/slides/_rels/slide14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s>

</file>

<file path=ppt/slides/_rels/slide14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2.png"/></Relationships>

</file>

<file path=ppt/slides/_rels/slide14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3.png"/><Relationship Id="rId3" Type="http://schemas.openxmlformats.org/officeDocument/2006/relationships/image" Target="../media/image44.pn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5.png"/><Relationship Id="rId3" Type="http://schemas.openxmlformats.org/officeDocument/2006/relationships/hyperlink" Target="https://arxiv.org/pdf/2006.04884v3.pdf" TargetMode="External"/></Relationships>

</file>

<file path=ppt/slides/_rels/slide14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 Id="rId3" Type="http://schemas.openxmlformats.org/officeDocument/2006/relationships/image" Target="../media/image46.pn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7.png"/></Relationships>

</file>

<file path=ppt/slides/_rels/slide150.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5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 Id="rId3" Type="http://schemas.openxmlformats.org/officeDocument/2006/relationships/image" Target="../media/image48.png"/><Relationship Id="rId4" Type="http://schemas.openxmlformats.org/officeDocument/2006/relationships/image" Target="../media/image11.tif"/></Relationships>

</file>

<file path=ppt/slides/_rels/slide15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aclanthology.org/P16-1223.pdf" TargetMode="External"/><Relationship Id="rId3" Type="http://schemas.openxmlformats.org/officeDocument/2006/relationships/image" Target="../media/image49.pn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0.pn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1.png"/><Relationship Id="rId3" Type="http://schemas.openxmlformats.org/officeDocument/2006/relationships/image" Target="../media/image49.pn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tif"/></Relationships>

</file>

<file path=ppt/slides/_rels/slide15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52.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png"/><Relationship Id="rId3" Type="http://schemas.openxmlformats.org/officeDocument/2006/relationships/hyperlink" Target="https://arxiv.org/pdf/1508.04025.pdf" TargetMode="External"/></Relationships>

</file>

<file path=ppt/slides/_rels/slide15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4.pn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5.png"/><Relationship Id="rId3" Type="http://schemas.openxmlformats.org/officeDocument/2006/relationships/image" Target="../media/image56.pn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7.png"/><Relationship Id="rId3" Type="http://schemas.openxmlformats.org/officeDocument/2006/relationships/hyperlink" Target="https://arxiv.org/pdf/1508.04025.pdf" TargetMode="External"/></Relationships>

</file>

<file path=ppt/slides/_rels/slide16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 Id="rId3" Type="http://schemas.openxmlformats.org/officeDocument/2006/relationships/hyperlink" Target="https://arxiv.org/pdf/2005.04118.pdf" TargetMode="External"/></Relationships>

</file>

<file path=ppt/slides/_rels/slide166.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6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16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hyperlink" Target="https://arxiv.org/pdf/2006.04884v3.pdf" TargetMode="External"/></Relationships>

</file>

<file path=ppt/slides/_rels/slide17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cs231n.github.io/neural-networks-2/" TargetMode="External"/><Relationship Id="rId3" Type="http://schemas.openxmlformats.org/officeDocument/2006/relationships/hyperlink" Target="https://www.youtube.com/watch?v=KRQHdwpfj-4" TargetMode="External"/></Relationships>

</file>

<file path=ppt/slides/_rels/slide171.xml.rels><?xml version="1.0" encoding="UTF-8"?>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3" name="Double-click to edit"/>
          <p:cNvSpPr txBox="1"/>
          <p:nvPr>
            <p:ph type="title"/>
          </p:nvPr>
        </p:nvSpPr>
        <p:spPr>
          <a:prstGeom prst="rect">
            <a:avLst/>
          </a:prstGeom>
        </p:spPr>
        <p:txBody>
          <a:bodyPr/>
          <a:lstStyle/>
          <a:p>
            <a:pPr/>
          </a:p>
        </p:txBody>
      </p:sp>
      <p:sp>
        <p:nvSpPr>
          <p:cNvPr id="164" name="Double-click to edit"/>
          <p:cNvSpPr txBox="1"/>
          <p:nvPr>
            <p:ph type="body" sz="quarter" idx="1"/>
          </p:nvPr>
        </p:nvSpPr>
        <p:spPr>
          <a:prstGeom prst="rect">
            <a:avLst/>
          </a:prstGeom>
        </p:spPr>
        <p:txBody>
          <a:bodyPr/>
          <a:lstStyle/>
          <a:p>
            <a:pPr/>
          </a:p>
        </p:txBody>
      </p:sp>
      <p:sp>
        <p:nvSpPr>
          <p:cNvPr id="165"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7" name="Homework 0 is due Wednesday 1/14, 11:59pm…"/>
          <p:cNvSpPr txBox="1"/>
          <p:nvPr>
            <p:ph type="body" idx="1"/>
          </p:nvPr>
        </p:nvSpPr>
        <p:spPr>
          <a:xfrm>
            <a:off x="1867098" y="2624294"/>
            <a:ext cx="21172247" cy="9875677"/>
          </a:xfrm>
          <a:prstGeom prst="rect">
            <a:avLst/>
          </a:prstGeom>
        </p:spPr>
        <p:txBody>
          <a:bodyPr anchor="ctr"/>
          <a:lstStyle/>
          <a:p>
            <a:pPr marL="611187" indent="-611187" algn="l">
              <a:spcBef>
                <a:spcPts val="7000"/>
              </a:spcBef>
              <a:buSzPct val="145000"/>
              <a:buChar char="•"/>
              <a:defRPr sz="4800"/>
            </a:pPr>
            <a:r>
              <a:t>Homework 0 is due Wednesday 1/14, 11:59pm</a:t>
            </a:r>
          </a:p>
          <a:p>
            <a:pPr lvl="1" marL="1055687" indent="-611187" algn="l">
              <a:spcBef>
                <a:spcPts val="7000"/>
              </a:spcBef>
              <a:buSzPct val="145000"/>
              <a:buChar char="•"/>
              <a:defRPr sz="4800"/>
            </a:pPr>
            <a:r>
              <a:t>HW0-C: Review problems on probability, linear algebra, and calculus</a:t>
            </a:r>
          </a:p>
          <a:p>
            <a:pPr lvl="1" marL="1055687" indent="-611187" algn="l">
              <a:spcBef>
                <a:spcPts val="7000"/>
              </a:spcBef>
              <a:buSzPct val="145000"/>
              <a:buChar char="•"/>
              <a:defRPr sz="4800"/>
            </a:pPr>
            <a:r>
              <a:t>HW0-P: Programming - Setup group, github, and starter problem</a:t>
            </a:r>
          </a:p>
          <a:p>
            <a:pPr lvl="2" marL="1500187" indent="-611187" algn="l">
              <a:spcBef>
                <a:spcPts val="7000"/>
              </a:spcBef>
              <a:buSzPct val="145000"/>
              <a:buChar char="•"/>
              <a:defRPr sz="4800"/>
            </a:pPr>
            <a:r>
              <a:t>Try to have unique group name</a:t>
            </a:r>
          </a:p>
          <a:p>
            <a:pPr lvl="2" marL="1500187" indent="-611187" algn="l">
              <a:spcBef>
                <a:spcPts val="7000"/>
              </a:spcBef>
              <a:buSzPct val="145000"/>
              <a:buChar char="•"/>
              <a:defRPr sz="4800"/>
            </a:pPr>
            <a:r>
              <a:t>Make sure your Coursys group name and your GitHub repo name match</a:t>
            </a:r>
          </a:p>
          <a:p>
            <a:pPr lvl="2" marL="1500187" indent="-611187" algn="l">
              <a:spcBef>
                <a:spcPts val="7000"/>
              </a:spcBef>
              <a:buSzPct val="145000"/>
              <a:buChar char="•"/>
              <a:defRPr sz="4800"/>
            </a:pPr>
            <a:r>
              <a:t>Avoid strange characters in your group name  </a:t>
            </a:r>
          </a:p>
        </p:txBody>
      </p:sp>
      <p:sp>
        <p:nvSpPr>
          <p:cNvPr id="168" name="Announcements"/>
          <p:cNvSpPr txBox="1"/>
          <p:nvPr>
            <p:ph type="title"/>
          </p:nvPr>
        </p:nvSpPr>
        <p:spPr>
          <a:xfrm>
            <a:off x="4387453" y="0"/>
            <a:ext cx="15609094" cy="3036094"/>
          </a:xfrm>
          <a:prstGeom prst="rect">
            <a:avLst/>
          </a:prstGeom>
        </p:spPr>
        <p:txBody>
          <a:bodyPr anchor="ctr"/>
          <a:lstStyle>
            <a:lvl1pPr>
              <a:defRPr sz="8400"/>
            </a:lvl1pPr>
          </a:lstStyle>
          <a:p>
            <a:pPr/>
            <a:r>
              <a:t>Announcements</a:t>
            </a:r>
          </a:p>
        </p:txBody>
      </p:sp>
      <p:sp>
        <p:nvSpPr>
          <p:cNvPr id="169"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7">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67">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67">
                                            <p:txEl>
                                              <p:pRg st="2" end="2"/>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167">
                                            <p:txEl>
                                              <p:pRg st="3" end="3"/>
                                            </p:txEl>
                                          </p:spTgt>
                                        </p:tgtEl>
                                        <p:attrNameLst>
                                          <p:attrName>style.visibility</p:attrName>
                                        </p:attrNameLst>
                                      </p:cBhvr>
                                      <p:to>
                                        <p:strVal val="visible"/>
                                      </p:to>
                                    </p:set>
                                  </p:childTnLst>
                                </p:cTn>
                              </p:par>
                              <p:par>
                                <p:cTn id="15" presetClass="entr" nodeType="withEffect" presetSubtype="0" presetID="1" grpId="1" fill="hold">
                                  <p:stCondLst>
                                    <p:cond delay="0"/>
                                  </p:stCondLst>
                                  <p:iterate type="el" backwards="0">
                                    <p:tmAbs val="0"/>
                                  </p:iterate>
                                  <p:childTnLst>
                                    <p:set>
                                      <p:cBhvr>
                                        <p:cTn id="16" fill="hold"/>
                                        <p:tgtEl>
                                          <p:spTgt spid="167">
                                            <p:txEl>
                                              <p:pRg st="4" end="4"/>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167">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67"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1" name="Homework 0 is due Wednesday 1/14 (today), 11:59pm…"/>
          <p:cNvSpPr txBox="1"/>
          <p:nvPr>
            <p:ph type="body" idx="1"/>
          </p:nvPr>
        </p:nvSpPr>
        <p:spPr>
          <a:xfrm>
            <a:off x="1867098" y="2624294"/>
            <a:ext cx="21172247" cy="9875677"/>
          </a:xfrm>
          <a:prstGeom prst="rect">
            <a:avLst/>
          </a:prstGeom>
        </p:spPr>
        <p:txBody>
          <a:bodyPr anchor="ctr"/>
          <a:lstStyle/>
          <a:p>
            <a:pPr marL="611187" indent="-611187" algn="l">
              <a:spcBef>
                <a:spcPts val="7000"/>
              </a:spcBef>
              <a:buSzPct val="145000"/>
              <a:buChar char="•"/>
              <a:defRPr sz="4800"/>
            </a:pPr>
            <a:r>
              <a:t>Homework 0 is due Wednesday 1/14 (today), 11:59pm</a:t>
            </a:r>
          </a:p>
          <a:p>
            <a:pPr lvl="1" marL="1055687" indent="-611187" algn="l">
              <a:spcBef>
                <a:spcPts val="7000"/>
              </a:spcBef>
              <a:buSzPct val="145000"/>
              <a:buChar char="•"/>
              <a:defRPr sz="4800"/>
            </a:pPr>
            <a:r>
              <a:t>HW0-C: Individual - please do it by yourself</a:t>
            </a:r>
          </a:p>
          <a:p>
            <a:pPr lvl="2" marL="1500187" indent="-611187" algn="l">
              <a:spcBef>
                <a:spcPts val="7000"/>
              </a:spcBef>
              <a:buSzPct val="145000"/>
              <a:buChar char="•"/>
              <a:defRPr sz="4800"/>
            </a:pPr>
            <a:r>
              <a:t>Submit to </a:t>
            </a:r>
            <a:r>
              <a:rPr>
                <a:solidFill>
                  <a:schemeClr val="accent1">
                    <a:lumOff val="-13575"/>
                  </a:schemeClr>
                </a:solidFill>
              </a:rPr>
              <a:t>crowdmark</a:t>
            </a:r>
          </a:p>
          <a:p>
            <a:pPr lvl="1" marL="1055687" indent="-611187" algn="l">
              <a:spcBef>
                <a:spcPts val="7000"/>
              </a:spcBef>
              <a:buSzPct val="145000"/>
              <a:buChar char="•"/>
              <a:defRPr sz="4800"/>
            </a:pPr>
            <a:r>
              <a:t>HW0-P: In groups</a:t>
            </a:r>
          </a:p>
          <a:p>
            <a:pPr lvl="2" marL="1500187" indent="-611187" algn="l">
              <a:spcBef>
                <a:spcPts val="7000"/>
              </a:spcBef>
              <a:buSzPct val="145000"/>
              <a:buChar char="•"/>
              <a:defRPr sz="4800"/>
            </a:pPr>
            <a:r>
              <a:t>Submit code and output to </a:t>
            </a:r>
            <a:r>
              <a:rPr>
                <a:solidFill>
                  <a:schemeClr val="accent1">
                    <a:lumOff val="-13575"/>
                  </a:schemeClr>
                </a:solidFill>
              </a:rPr>
              <a:t>Coursys</a:t>
            </a:r>
            <a:endParaRPr>
              <a:solidFill>
                <a:schemeClr val="accent1">
                  <a:lumOff val="-13575"/>
                </a:schemeClr>
              </a:solidFill>
            </a:endParaRPr>
          </a:p>
          <a:p>
            <a:pPr marL="611187" indent="-611187" algn="l">
              <a:spcBef>
                <a:spcPts val="7000"/>
              </a:spcBef>
              <a:buSzPct val="145000"/>
              <a:buChar char="•"/>
              <a:defRPr sz="4800"/>
            </a:pPr>
            <a:r>
              <a:t>Homework 1 will be out later today, and due in 2 weeks (1/28)</a:t>
            </a:r>
          </a:p>
        </p:txBody>
      </p:sp>
      <p:sp>
        <p:nvSpPr>
          <p:cNvPr id="172" name="Announcements"/>
          <p:cNvSpPr txBox="1"/>
          <p:nvPr>
            <p:ph type="title"/>
          </p:nvPr>
        </p:nvSpPr>
        <p:spPr>
          <a:xfrm>
            <a:off x="4387453" y="0"/>
            <a:ext cx="15609094" cy="3036094"/>
          </a:xfrm>
          <a:prstGeom prst="rect">
            <a:avLst/>
          </a:prstGeom>
        </p:spPr>
        <p:txBody>
          <a:bodyPr anchor="ctr"/>
          <a:lstStyle>
            <a:lvl1pPr>
              <a:defRPr sz="8400"/>
            </a:lvl1pPr>
          </a:lstStyle>
          <a:p>
            <a:pPr/>
            <a:r>
              <a:t>Announcements</a:t>
            </a:r>
          </a:p>
        </p:txBody>
      </p:sp>
      <p:sp>
        <p:nvSpPr>
          <p:cNvPr id="173"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1">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71">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71">
                                            <p:txEl>
                                              <p:pRg st="2" end="2"/>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171">
                                            <p:txEl>
                                              <p:pRg st="3" end="3"/>
                                            </p:txEl>
                                          </p:spTgt>
                                        </p:tgtEl>
                                        <p:attrNameLst>
                                          <p:attrName>style.visibility</p:attrName>
                                        </p:attrNameLst>
                                      </p:cBhvr>
                                      <p:to>
                                        <p:strVal val="visible"/>
                                      </p:to>
                                    </p:set>
                                  </p:childTnLst>
                                </p:cTn>
                              </p:par>
                              <p:par>
                                <p:cTn id="15" presetClass="entr" nodeType="withEffect" presetSubtype="0" presetID="1" grpId="1" fill="hold">
                                  <p:stCondLst>
                                    <p:cond delay="0"/>
                                  </p:stCondLst>
                                  <p:iterate type="el" backwards="0">
                                    <p:tmAbs val="0"/>
                                  </p:iterate>
                                  <p:childTnLst>
                                    <p:set>
                                      <p:cBhvr>
                                        <p:cTn id="16" fill="hold"/>
                                        <p:tgtEl>
                                          <p:spTgt spid="17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1">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71"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5" name="Note that for Programming Assignments (HW#-P) there will be default of 2 grace days…"/>
          <p:cNvSpPr txBox="1"/>
          <p:nvPr>
            <p:ph type="body" idx="1"/>
          </p:nvPr>
        </p:nvSpPr>
        <p:spPr>
          <a:xfrm>
            <a:off x="1867098" y="2624294"/>
            <a:ext cx="21172247" cy="9875677"/>
          </a:xfrm>
          <a:prstGeom prst="rect">
            <a:avLst/>
          </a:prstGeom>
        </p:spPr>
        <p:txBody>
          <a:bodyPr anchor="ctr"/>
          <a:lstStyle/>
          <a:p>
            <a:pPr lvl="1" marL="1055687" indent="-611187" algn="l">
              <a:spcBef>
                <a:spcPts val="7000"/>
              </a:spcBef>
              <a:buSzPct val="145000"/>
              <a:buChar char="•"/>
              <a:defRPr sz="4400"/>
            </a:pPr>
            <a:r>
              <a:t>Note that for Programming Assignments (HW#-P) there will be default of 2 grace days</a:t>
            </a:r>
          </a:p>
          <a:p>
            <a:pPr lvl="2" marL="1500187" indent="-611187" algn="l">
              <a:spcBef>
                <a:spcPts val="7000"/>
              </a:spcBef>
              <a:buSzPct val="145000"/>
              <a:buChar char="•"/>
              <a:defRPr sz="4400"/>
            </a:pPr>
            <a:r>
              <a:t>However, you </a:t>
            </a:r>
            <a:r>
              <a:rPr>
                <a:solidFill>
                  <a:schemeClr val="accent1">
                    <a:lumOff val="-13575"/>
                  </a:schemeClr>
                </a:solidFill>
              </a:rPr>
              <a:t>must have submitted something by the initial due date </a:t>
            </a:r>
            <a:r>
              <a:t>  </a:t>
            </a:r>
          </a:p>
          <a:p>
            <a:pPr lvl="2" marL="1500187" indent="-611187" algn="l">
              <a:spcBef>
                <a:spcPts val="7000"/>
              </a:spcBef>
              <a:buSzPct val="145000"/>
              <a:buChar char="•"/>
              <a:defRPr sz="4400"/>
            </a:pPr>
            <a:r>
              <a:t>This does not apply for the HW#-C component</a:t>
            </a:r>
          </a:p>
        </p:txBody>
      </p:sp>
      <p:sp>
        <p:nvSpPr>
          <p:cNvPr id="176" name="Announcements"/>
          <p:cNvSpPr txBox="1"/>
          <p:nvPr>
            <p:ph type="title"/>
          </p:nvPr>
        </p:nvSpPr>
        <p:spPr>
          <a:xfrm>
            <a:off x="4387453" y="0"/>
            <a:ext cx="15609094" cy="3036094"/>
          </a:xfrm>
          <a:prstGeom prst="rect">
            <a:avLst/>
          </a:prstGeom>
        </p:spPr>
        <p:txBody>
          <a:bodyPr anchor="ctr"/>
          <a:lstStyle>
            <a:lvl1pPr>
              <a:defRPr sz="8400"/>
            </a:lvl1pPr>
          </a:lstStyle>
          <a:p>
            <a:pPr/>
            <a:r>
              <a:t>Announcements</a:t>
            </a:r>
          </a:p>
        </p:txBody>
      </p:sp>
      <p:sp>
        <p:nvSpPr>
          <p:cNvPr id="177"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5">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75">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75">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75"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9" name="Homework 1 is out — due 1/28, 11:59pm…"/>
          <p:cNvSpPr txBox="1"/>
          <p:nvPr>
            <p:ph type="body" idx="1"/>
          </p:nvPr>
        </p:nvSpPr>
        <p:spPr>
          <a:xfrm>
            <a:off x="2801066" y="1980610"/>
            <a:ext cx="20729473" cy="10554096"/>
          </a:xfrm>
          <a:prstGeom prst="rect">
            <a:avLst/>
          </a:prstGeom>
        </p:spPr>
        <p:txBody>
          <a:bodyPr anchor="ctr"/>
          <a:lstStyle/>
          <a:p>
            <a:pPr marL="611187" indent="-611187" algn="l">
              <a:spcBef>
                <a:spcPts val="7000"/>
              </a:spcBef>
              <a:buSzPct val="145000"/>
              <a:buChar char="•"/>
              <a:defRPr sz="4800"/>
            </a:pPr>
            <a:r>
              <a:t>Homework 1 is out — due 1/28, 11:59pm</a:t>
            </a:r>
          </a:p>
          <a:p>
            <a:pPr lvl="1" marL="1055687" indent="-611187" algn="l">
              <a:spcBef>
                <a:spcPts val="7000"/>
              </a:spcBef>
              <a:buSzPct val="145000"/>
              <a:buChar char="•"/>
              <a:defRPr sz="4800"/>
            </a:pPr>
            <a:r>
              <a:t>Covers language modeling, text classification (NB, LR, FFN) and evaluation</a:t>
            </a:r>
          </a:p>
          <a:p>
            <a:pPr lvl="1" marL="1055687" indent="-611187" algn="l">
              <a:spcBef>
                <a:spcPts val="7000"/>
              </a:spcBef>
              <a:buSzPct val="145000"/>
              <a:buChar char="•"/>
              <a:defRPr sz="4800"/>
            </a:pPr>
            <a:r>
              <a:t>Programming - Contextual Spell Checking</a:t>
            </a:r>
          </a:p>
          <a:p>
            <a:pPr lvl="2" marL="1500187" indent="-611187" algn="l">
              <a:spcBef>
                <a:spcPts val="7000"/>
              </a:spcBef>
              <a:buSzPct val="145000"/>
              <a:buChar char="•"/>
              <a:defRPr sz="4800"/>
            </a:pPr>
            <a:r>
              <a:t>Try to have a group!</a:t>
            </a:r>
          </a:p>
          <a:p>
            <a:pPr lvl="2" marL="1500187" indent="-611187" algn="l">
              <a:spcBef>
                <a:spcPts val="7000"/>
              </a:spcBef>
              <a:buSzPct val="145000"/>
              <a:buChar char="•"/>
              <a:defRPr sz="4800"/>
            </a:pPr>
            <a:r>
              <a:t>Your report will be graded for its writing and presentation</a:t>
            </a:r>
          </a:p>
          <a:p>
            <a:pPr lvl="2" marL="1500187" indent="-611187" algn="l">
              <a:spcBef>
                <a:spcPts val="7000"/>
              </a:spcBef>
              <a:buSzPct val="145000"/>
              <a:buChar char="•"/>
              <a:defRPr sz="4800"/>
            </a:pPr>
            <a:r>
              <a:t>Provide comparisons and examples</a:t>
            </a:r>
          </a:p>
        </p:txBody>
      </p:sp>
      <p:sp>
        <p:nvSpPr>
          <p:cNvPr id="180" name="Announcements"/>
          <p:cNvSpPr txBox="1"/>
          <p:nvPr>
            <p:ph type="title"/>
          </p:nvPr>
        </p:nvSpPr>
        <p:spPr>
          <a:xfrm>
            <a:off x="4022735" y="-34736"/>
            <a:ext cx="15609094" cy="1981734"/>
          </a:xfrm>
          <a:prstGeom prst="rect">
            <a:avLst/>
          </a:prstGeom>
        </p:spPr>
        <p:txBody>
          <a:bodyPr anchor="ctr"/>
          <a:lstStyle>
            <a:lvl1pPr>
              <a:defRPr sz="8400"/>
            </a:lvl1pPr>
          </a:lstStyle>
          <a:p>
            <a:pPr/>
            <a:r>
              <a:t>Announcements</a:t>
            </a:r>
          </a:p>
        </p:txBody>
      </p:sp>
      <p:sp>
        <p:nvSpPr>
          <p:cNvPr id="181"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9">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79">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79">
                                            <p:txEl>
                                              <p:pRg st="2" end="2"/>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179">
                                            <p:txEl>
                                              <p:pRg st="3" end="3"/>
                                            </p:txEl>
                                          </p:spTgt>
                                        </p:tgtEl>
                                        <p:attrNameLst>
                                          <p:attrName>style.visibility</p:attrName>
                                        </p:attrNameLst>
                                      </p:cBhvr>
                                      <p:to>
                                        <p:strVal val="visible"/>
                                      </p:to>
                                    </p:set>
                                  </p:childTnLst>
                                </p:cTn>
                              </p:par>
                              <p:par>
                                <p:cTn id="15" presetClass="entr" nodeType="withEffect" presetSubtype="0" presetID="1" grpId="1" fill="hold">
                                  <p:stCondLst>
                                    <p:cond delay="0"/>
                                  </p:stCondLst>
                                  <p:iterate type="el" backwards="0">
                                    <p:tmAbs val="0"/>
                                  </p:iterate>
                                  <p:childTnLst>
                                    <p:set>
                                      <p:cBhvr>
                                        <p:cTn id="16" fill="hold"/>
                                        <p:tgtEl>
                                          <p:spTgt spid="179">
                                            <p:txEl>
                                              <p:pRg st="4" end="4"/>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179">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79"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3" name="Gradescope - we got a trial…"/>
          <p:cNvSpPr txBox="1"/>
          <p:nvPr>
            <p:ph type="body" idx="1"/>
          </p:nvPr>
        </p:nvSpPr>
        <p:spPr>
          <a:xfrm>
            <a:off x="2801066" y="1980610"/>
            <a:ext cx="20729473" cy="10554096"/>
          </a:xfrm>
          <a:prstGeom prst="rect">
            <a:avLst/>
          </a:prstGeom>
        </p:spPr>
        <p:txBody>
          <a:bodyPr anchor="ctr"/>
          <a:lstStyle/>
          <a:p>
            <a:pPr marL="611187" indent="-611187" algn="l">
              <a:spcBef>
                <a:spcPts val="7000"/>
              </a:spcBef>
              <a:buSzPct val="145000"/>
              <a:buChar char="•"/>
              <a:defRPr sz="4800"/>
            </a:pPr>
            <a:r>
              <a:t>Gradescope - we got a trial</a:t>
            </a:r>
          </a:p>
          <a:p>
            <a:pPr lvl="1" marL="1055687" indent="-611187" algn="l">
              <a:spcBef>
                <a:spcPts val="7000"/>
              </a:spcBef>
              <a:buSzPct val="145000"/>
              <a:buChar char="•"/>
              <a:defRPr sz="4800"/>
            </a:pPr>
            <a:r>
              <a:t>We will use Gradescope for the project reports </a:t>
            </a:r>
          </a:p>
          <a:p>
            <a:pPr lvl="1" marL="1055687" indent="-611187" algn="l">
              <a:spcBef>
                <a:spcPts val="7000"/>
              </a:spcBef>
              <a:buSzPct val="145000"/>
              <a:buChar char="•"/>
              <a:defRPr sz="4800"/>
            </a:pPr>
            <a:r>
              <a:t>May use for homework as well</a:t>
            </a:r>
          </a:p>
          <a:p>
            <a:pPr lvl="2" marL="1500187" indent="-611187" algn="l">
              <a:spcBef>
                <a:spcPts val="7000"/>
              </a:spcBef>
              <a:buSzPct val="145000"/>
              <a:buChar char="•"/>
              <a:defRPr sz="4800"/>
            </a:pPr>
            <a:r>
              <a:t>Allows for regrade requests!</a:t>
            </a:r>
          </a:p>
        </p:txBody>
      </p:sp>
      <p:sp>
        <p:nvSpPr>
          <p:cNvPr id="184" name="Announcements"/>
          <p:cNvSpPr txBox="1"/>
          <p:nvPr>
            <p:ph type="title"/>
          </p:nvPr>
        </p:nvSpPr>
        <p:spPr>
          <a:xfrm>
            <a:off x="4022735" y="-34736"/>
            <a:ext cx="15609094" cy="1981734"/>
          </a:xfrm>
          <a:prstGeom prst="rect">
            <a:avLst/>
          </a:prstGeom>
        </p:spPr>
        <p:txBody>
          <a:bodyPr anchor="ctr"/>
          <a:lstStyle>
            <a:lvl1pPr>
              <a:defRPr sz="8400"/>
            </a:lvl1pPr>
          </a:lstStyle>
          <a:p>
            <a:pPr/>
            <a:r>
              <a:t>Announcements</a:t>
            </a:r>
          </a:p>
        </p:txBody>
      </p:sp>
      <p:sp>
        <p:nvSpPr>
          <p:cNvPr id="185"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3">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83">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83">
                                            <p:txEl>
                                              <p:pRg st="2" end="2"/>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18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83"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7" name="Review…"/>
          <p:cNvSpPr txBox="1"/>
          <p:nvPr>
            <p:ph type="body" idx="1"/>
          </p:nvPr>
        </p:nvSpPr>
        <p:spPr>
          <a:xfrm>
            <a:off x="4326946" y="2624294"/>
            <a:ext cx="18712399" cy="9875677"/>
          </a:xfrm>
          <a:prstGeom prst="rect">
            <a:avLst/>
          </a:prstGeom>
        </p:spPr>
        <p:txBody>
          <a:bodyPr anchor="ctr"/>
          <a:lstStyle/>
          <a:p>
            <a:pPr marL="611187" indent="-611187" algn="l">
              <a:spcBef>
                <a:spcPts val="7000"/>
              </a:spcBef>
              <a:buSzPct val="145000"/>
              <a:buChar char="•"/>
              <a:defRPr sz="4800"/>
            </a:pPr>
            <a:r>
              <a:t>Review</a:t>
            </a:r>
          </a:p>
          <a:p>
            <a:pPr lvl="1" marL="1055687" indent="-611187" algn="l">
              <a:spcBef>
                <a:spcPts val="7000"/>
              </a:spcBef>
              <a:buSzPct val="145000"/>
              <a:buChar char="•"/>
              <a:defRPr sz="4800"/>
            </a:pPr>
            <a:r>
              <a:t>Language modelling</a:t>
            </a:r>
          </a:p>
          <a:p>
            <a:pPr lvl="1" marL="1055687" indent="-611187" algn="l">
              <a:spcBef>
                <a:spcPts val="7000"/>
              </a:spcBef>
              <a:buSzPct val="145000"/>
              <a:buChar char="•"/>
              <a:defRPr sz="4800"/>
            </a:pPr>
            <a:r>
              <a:t>Classification with Naive Bayes</a:t>
            </a:r>
          </a:p>
          <a:p>
            <a:pPr marL="611187" indent="-611187" algn="l">
              <a:spcBef>
                <a:spcPts val="7000"/>
              </a:spcBef>
              <a:buSzPct val="145000"/>
              <a:buChar char="•"/>
              <a:defRPr sz="4800"/>
            </a:pPr>
            <a:r>
              <a:t>Logistic Regression</a:t>
            </a:r>
          </a:p>
          <a:p>
            <a:pPr marL="611187" indent="-611187" algn="l">
              <a:spcBef>
                <a:spcPts val="7000"/>
              </a:spcBef>
              <a:buSzPct val="145000"/>
              <a:buChar char="•"/>
              <a:defRPr sz="4800"/>
            </a:pPr>
            <a:r>
              <a:t>Neural Networks</a:t>
            </a:r>
          </a:p>
        </p:txBody>
      </p:sp>
      <p:sp>
        <p:nvSpPr>
          <p:cNvPr id="188" name="Today"/>
          <p:cNvSpPr txBox="1"/>
          <p:nvPr>
            <p:ph type="title"/>
          </p:nvPr>
        </p:nvSpPr>
        <p:spPr>
          <a:xfrm>
            <a:off x="4387453" y="0"/>
            <a:ext cx="15609094" cy="3036094"/>
          </a:xfrm>
          <a:prstGeom prst="rect">
            <a:avLst/>
          </a:prstGeom>
        </p:spPr>
        <p:txBody>
          <a:bodyPr anchor="ctr"/>
          <a:lstStyle>
            <a:lvl1pPr>
              <a:defRPr sz="8400"/>
            </a:lvl1pPr>
          </a:lstStyle>
          <a:p>
            <a:pPr/>
            <a:r>
              <a:t>Today</a:t>
            </a:r>
          </a:p>
        </p:txBody>
      </p:sp>
      <p:sp>
        <p:nvSpPr>
          <p:cNvPr id="189"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7">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87">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8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87"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1" name="Announcements"/>
          <p:cNvSpPr txBox="1"/>
          <p:nvPr>
            <p:ph type="title"/>
          </p:nvPr>
        </p:nvSpPr>
        <p:spPr>
          <a:prstGeom prst="rect">
            <a:avLst/>
          </a:prstGeom>
        </p:spPr>
        <p:txBody>
          <a:bodyPr/>
          <a:lstStyle/>
          <a:p>
            <a:pPr/>
            <a:r>
              <a:t>Announcements</a:t>
            </a:r>
          </a:p>
        </p:txBody>
      </p:sp>
      <p:sp>
        <p:nvSpPr>
          <p:cNvPr id="192" name="HW1 is due Wednesday 1/28, by 11:59pm!…"/>
          <p:cNvSpPr txBox="1"/>
          <p:nvPr>
            <p:ph type="body" idx="1"/>
          </p:nvPr>
        </p:nvSpPr>
        <p:spPr>
          <a:xfrm>
            <a:off x="4364284" y="3020194"/>
            <a:ext cx="17710480" cy="9440341"/>
          </a:xfrm>
          <a:prstGeom prst="rect">
            <a:avLst/>
          </a:prstGeom>
        </p:spPr>
        <p:txBody>
          <a:bodyPr/>
          <a:lstStyle/>
          <a:p>
            <a:pPr/>
            <a:r>
              <a:t>HW1 is due </a:t>
            </a:r>
            <a:r>
              <a:rPr>
                <a:solidFill>
                  <a:schemeClr val="accent1">
                    <a:lumOff val="-13575"/>
                  </a:schemeClr>
                </a:solidFill>
              </a:rPr>
              <a:t>Wednesday 1/28, by 11:59pm</a:t>
            </a:r>
            <a:r>
              <a:t>!</a:t>
            </a:r>
          </a:p>
          <a:p>
            <a:pPr lvl="1"/>
            <a:r>
              <a:t>Note that for Programming Assignments (HW#-P) there will be default of 2 grace days</a:t>
            </a:r>
          </a:p>
          <a:p>
            <a:pPr lvl="1"/>
            <a:r>
              <a:t>However, you </a:t>
            </a:r>
            <a:r>
              <a:rPr>
                <a:solidFill>
                  <a:schemeClr val="accent1">
                    <a:lumOff val="-13575"/>
                  </a:schemeClr>
                </a:solidFill>
              </a:rPr>
              <a:t>must have submitted something by the initial due date </a:t>
            </a:r>
            <a:r>
              <a:t>  </a:t>
            </a:r>
          </a:p>
          <a:p>
            <a:pPr lvl="1"/>
            <a:r>
              <a:t>This does not apply for the HW#-C component</a:t>
            </a:r>
          </a:p>
        </p:txBody>
      </p:sp>
      <p:sp>
        <p:nvSpPr>
          <p:cNvPr id="193"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5" name="Announcements"/>
          <p:cNvSpPr txBox="1"/>
          <p:nvPr>
            <p:ph type="title"/>
          </p:nvPr>
        </p:nvSpPr>
        <p:spPr>
          <a:prstGeom prst="rect">
            <a:avLst/>
          </a:prstGeom>
        </p:spPr>
        <p:txBody>
          <a:bodyPr/>
          <a:lstStyle/>
          <a:p>
            <a:pPr/>
            <a:r>
              <a:t>Announcements</a:t>
            </a:r>
          </a:p>
        </p:txBody>
      </p:sp>
      <p:sp>
        <p:nvSpPr>
          <p:cNvPr id="196" name="HW1 is due Wednesday 1/28, by 11:59pm!…"/>
          <p:cNvSpPr txBox="1"/>
          <p:nvPr>
            <p:ph type="body" idx="1"/>
          </p:nvPr>
        </p:nvSpPr>
        <p:spPr>
          <a:xfrm>
            <a:off x="4364284" y="3020194"/>
            <a:ext cx="17710480" cy="9440341"/>
          </a:xfrm>
          <a:prstGeom prst="rect">
            <a:avLst/>
          </a:prstGeom>
        </p:spPr>
        <p:txBody>
          <a:bodyPr/>
          <a:lstStyle/>
          <a:p>
            <a:pPr/>
            <a:r>
              <a:t>HW1 is due </a:t>
            </a:r>
            <a:r>
              <a:rPr>
                <a:solidFill>
                  <a:schemeClr val="accent1">
                    <a:lumOff val="-13575"/>
                  </a:schemeClr>
                </a:solidFill>
              </a:rPr>
              <a:t>Wednesday 1/28, by 11:59pm</a:t>
            </a:r>
            <a:r>
              <a:t>!</a:t>
            </a:r>
          </a:p>
          <a:p>
            <a:pPr lvl="1"/>
            <a:r>
              <a:t>Note that for Programming Assignments (HW#-P) there will be default of 2 grace days</a:t>
            </a:r>
          </a:p>
          <a:p>
            <a:pPr lvl="1"/>
            <a:r>
              <a:t>However, you </a:t>
            </a:r>
            <a:r>
              <a:rPr>
                <a:solidFill>
                  <a:schemeClr val="accent1">
                    <a:lumOff val="-13575"/>
                  </a:schemeClr>
                </a:solidFill>
              </a:rPr>
              <a:t>must have submitted something by the initial due date </a:t>
            </a:r>
            <a:r>
              <a:t>  </a:t>
            </a:r>
          </a:p>
          <a:p>
            <a:pPr lvl="1"/>
            <a:r>
              <a:t>This does not apply for the HW#-C component</a:t>
            </a:r>
          </a:p>
          <a:p>
            <a:pPr/>
            <a:r>
              <a:t>HW0 grades available on Gradescope / Coursys</a:t>
            </a:r>
          </a:p>
        </p:txBody>
      </p:sp>
      <p:sp>
        <p:nvSpPr>
          <p:cNvPr id="197"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9" name="Announcements"/>
          <p:cNvSpPr txBox="1"/>
          <p:nvPr>
            <p:ph type="title"/>
          </p:nvPr>
        </p:nvSpPr>
        <p:spPr>
          <a:prstGeom prst="rect">
            <a:avLst/>
          </a:prstGeom>
        </p:spPr>
        <p:txBody>
          <a:bodyPr/>
          <a:lstStyle/>
          <a:p>
            <a:pPr/>
            <a:r>
              <a:t>Announcements</a:t>
            </a:r>
          </a:p>
        </p:txBody>
      </p:sp>
      <p:sp>
        <p:nvSpPr>
          <p:cNvPr id="200" name="Interactive Tutorial Session…"/>
          <p:cNvSpPr txBox="1"/>
          <p:nvPr>
            <p:ph type="body" idx="1"/>
          </p:nvPr>
        </p:nvSpPr>
        <p:spPr>
          <a:xfrm>
            <a:off x="4364284" y="3020194"/>
            <a:ext cx="17710480" cy="9440341"/>
          </a:xfrm>
          <a:prstGeom prst="rect">
            <a:avLst/>
          </a:prstGeom>
        </p:spPr>
        <p:txBody>
          <a:bodyPr/>
          <a:lstStyle/>
          <a:p>
            <a:pPr/>
            <a:r>
              <a:t>Interactive Tutorial Session</a:t>
            </a:r>
          </a:p>
          <a:p>
            <a:pPr lvl="1">
              <a:defRPr sz="4800"/>
            </a:pPr>
            <a:r>
              <a:t>Wednesday 1:00pm to 1:30pm - text classification with word embeddings using pytorch</a:t>
            </a:r>
          </a:p>
          <a:p>
            <a:pPr lvl="1">
              <a:defRPr sz="4800"/>
            </a:pPr>
            <a:r>
              <a:t>Videos will be out tonight</a:t>
            </a:r>
          </a:p>
          <a:p>
            <a:pPr lvl="2">
              <a:defRPr sz="4800"/>
            </a:pPr>
            <a:r>
              <a:t>Text classifications with word embeddings</a:t>
            </a:r>
          </a:p>
          <a:p>
            <a:pPr lvl="2">
              <a:defRPr sz="4800"/>
            </a:pPr>
            <a:r>
              <a:t>Brief review of optimizers</a:t>
            </a:r>
          </a:p>
        </p:txBody>
      </p:sp>
      <p:sp>
        <p:nvSpPr>
          <p:cNvPr id="201"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3" name="Announcements"/>
          <p:cNvSpPr txBox="1"/>
          <p:nvPr>
            <p:ph type="title"/>
          </p:nvPr>
        </p:nvSpPr>
        <p:spPr>
          <a:prstGeom prst="rect">
            <a:avLst/>
          </a:prstGeom>
        </p:spPr>
        <p:txBody>
          <a:bodyPr/>
          <a:lstStyle/>
          <a:p>
            <a:pPr/>
            <a:r>
              <a:t>Announcements</a:t>
            </a:r>
          </a:p>
        </p:txBody>
      </p:sp>
      <p:sp>
        <p:nvSpPr>
          <p:cNvPr id="204" name="Additional video lectures on classification (out tonight)…"/>
          <p:cNvSpPr txBox="1"/>
          <p:nvPr>
            <p:ph type="body" idx="1"/>
          </p:nvPr>
        </p:nvSpPr>
        <p:spPr>
          <a:xfrm>
            <a:off x="4364284" y="3020194"/>
            <a:ext cx="17710480" cy="9440341"/>
          </a:xfrm>
          <a:prstGeom prst="rect">
            <a:avLst/>
          </a:prstGeom>
        </p:spPr>
        <p:txBody>
          <a:bodyPr/>
          <a:lstStyle/>
          <a:p>
            <a:pPr/>
            <a:r>
              <a:t>Additional video lectures on classification (out tonight)</a:t>
            </a:r>
          </a:p>
          <a:p>
            <a:pPr lvl="1">
              <a:defRPr sz="4800"/>
            </a:pPr>
            <a:r>
              <a:t>Generalization</a:t>
            </a:r>
          </a:p>
          <a:p>
            <a:pPr lvl="1">
              <a:defRPr sz="4800"/>
            </a:pPr>
            <a:r>
              <a:t>Summary of classification</a:t>
            </a:r>
          </a:p>
          <a:p>
            <a:pPr>
              <a:defRPr sz="4800"/>
            </a:pPr>
            <a:r>
              <a:t>No class next Monday </a:t>
            </a:r>
            <a:r>
              <a:rPr>
                <a:solidFill>
                  <a:schemeClr val="accent1">
                    <a:lumOff val="-13575"/>
                  </a:schemeClr>
                </a:solidFill>
              </a:rPr>
              <a:t>October 10/11</a:t>
            </a:r>
          </a:p>
          <a:p>
            <a:pPr lvl="1">
              <a:defRPr sz="4800"/>
            </a:pPr>
            <a:r>
              <a:t>Will provide lecture recordings from last year</a:t>
            </a:r>
          </a:p>
        </p:txBody>
      </p:sp>
      <p:sp>
        <p:nvSpPr>
          <p:cNvPr id="205"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7" name="Review…"/>
          <p:cNvSpPr txBox="1"/>
          <p:nvPr>
            <p:ph type="body" idx="1"/>
          </p:nvPr>
        </p:nvSpPr>
        <p:spPr>
          <a:xfrm>
            <a:off x="4326946" y="2624294"/>
            <a:ext cx="18712399" cy="9875677"/>
          </a:xfrm>
          <a:prstGeom prst="rect">
            <a:avLst/>
          </a:prstGeom>
        </p:spPr>
        <p:txBody>
          <a:bodyPr anchor="ctr"/>
          <a:lstStyle/>
          <a:p>
            <a:pPr marL="611187" indent="-611187" algn="l">
              <a:spcBef>
                <a:spcPts val="7000"/>
              </a:spcBef>
              <a:buSzPct val="145000"/>
              <a:buChar char="•"/>
              <a:defRPr sz="4800"/>
            </a:pPr>
            <a:r>
              <a:t>Review</a:t>
            </a:r>
          </a:p>
          <a:p>
            <a:pPr lvl="1" marL="1055687" indent="-611187" algn="l">
              <a:spcBef>
                <a:spcPts val="7000"/>
              </a:spcBef>
              <a:buSzPct val="145000"/>
              <a:buChar char="•"/>
              <a:defRPr sz="4800"/>
            </a:pPr>
            <a:r>
              <a:t>Logistic Regression</a:t>
            </a:r>
          </a:p>
          <a:p>
            <a:pPr lvl="1" marL="1055687" indent="-611187" algn="l">
              <a:spcBef>
                <a:spcPts val="7000"/>
              </a:spcBef>
              <a:buSzPct val="145000"/>
              <a:buChar char="•"/>
              <a:defRPr sz="4800"/>
            </a:pPr>
            <a:r>
              <a:t>Neural Networks</a:t>
            </a:r>
          </a:p>
          <a:p>
            <a:pPr marL="611187" indent="-611187" algn="l">
              <a:spcBef>
                <a:spcPts val="7000"/>
              </a:spcBef>
              <a:buSzPct val="145000"/>
              <a:buChar char="•"/>
              <a:defRPr sz="4800"/>
            </a:pPr>
            <a:r>
              <a:t>Word Vectors</a:t>
            </a:r>
          </a:p>
        </p:txBody>
      </p:sp>
      <p:sp>
        <p:nvSpPr>
          <p:cNvPr id="208" name="Today"/>
          <p:cNvSpPr txBox="1"/>
          <p:nvPr>
            <p:ph type="title"/>
          </p:nvPr>
        </p:nvSpPr>
        <p:spPr>
          <a:xfrm>
            <a:off x="4387453" y="0"/>
            <a:ext cx="15609094" cy="3036094"/>
          </a:xfrm>
          <a:prstGeom prst="rect">
            <a:avLst/>
          </a:prstGeom>
        </p:spPr>
        <p:txBody>
          <a:bodyPr anchor="ctr"/>
          <a:lstStyle>
            <a:lvl1pPr>
              <a:defRPr sz="8400"/>
            </a:lvl1pPr>
          </a:lstStyle>
          <a:p>
            <a:pPr/>
            <a:r>
              <a:t>Today</a:t>
            </a:r>
          </a:p>
        </p:txBody>
      </p:sp>
      <p:sp>
        <p:nvSpPr>
          <p:cNvPr id="209"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07">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207">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20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07">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7"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1" name="Announcements"/>
          <p:cNvSpPr txBox="1"/>
          <p:nvPr>
            <p:ph type="title"/>
          </p:nvPr>
        </p:nvSpPr>
        <p:spPr>
          <a:prstGeom prst="rect">
            <a:avLst/>
          </a:prstGeom>
        </p:spPr>
        <p:txBody>
          <a:bodyPr/>
          <a:lstStyle/>
          <a:p>
            <a:pPr/>
            <a:r>
              <a:t>Announcements</a:t>
            </a:r>
          </a:p>
        </p:txBody>
      </p:sp>
      <p:sp>
        <p:nvSpPr>
          <p:cNvPr id="212" name="HW2 is due Wednesday 2/14, by 11:59pm!…"/>
          <p:cNvSpPr txBox="1"/>
          <p:nvPr>
            <p:ph type="body" idx="1"/>
          </p:nvPr>
        </p:nvSpPr>
        <p:spPr>
          <a:xfrm>
            <a:off x="4364284" y="3020194"/>
            <a:ext cx="17710480" cy="9440341"/>
          </a:xfrm>
          <a:prstGeom prst="rect">
            <a:avLst/>
          </a:prstGeom>
        </p:spPr>
        <p:txBody>
          <a:bodyPr/>
          <a:lstStyle/>
          <a:p>
            <a:pPr/>
            <a:r>
              <a:t>HW2 is due </a:t>
            </a:r>
            <a:r>
              <a:rPr>
                <a:solidFill>
                  <a:schemeClr val="accent1">
                    <a:lumOff val="-13575"/>
                  </a:schemeClr>
                </a:solidFill>
              </a:rPr>
              <a:t>Wednesday 2/14, by 11:59pm</a:t>
            </a:r>
            <a:r>
              <a:t>!</a:t>
            </a:r>
          </a:p>
          <a:p>
            <a:pPr lvl="1"/>
            <a:r>
              <a:t>Note that for Programming Assignments (HW#-P) there will be default of 2 grace days</a:t>
            </a:r>
          </a:p>
          <a:p>
            <a:pPr lvl="1"/>
            <a:r>
              <a:t>However, you </a:t>
            </a:r>
            <a:r>
              <a:rPr>
                <a:solidFill>
                  <a:schemeClr val="accent1">
                    <a:lumOff val="-13575"/>
                  </a:schemeClr>
                </a:solidFill>
              </a:rPr>
              <a:t>must have submitted something by the initial due date </a:t>
            </a:r>
            <a:r>
              <a:t>  </a:t>
            </a:r>
          </a:p>
          <a:p>
            <a:pPr lvl="1"/>
            <a:r>
              <a:t>This does not apply for the HW#-C component</a:t>
            </a:r>
          </a:p>
          <a:p>
            <a:pPr/>
            <a:r>
              <a:t>HW1 grades will be out later this week</a:t>
            </a:r>
          </a:p>
        </p:txBody>
      </p:sp>
      <p:sp>
        <p:nvSpPr>
          <p:cNvPr id="213"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5" name="Announcements"/>
          <p:cNvSpPr txBox="1"/>
          <p:nvPr>
            <p:ph type="title"/>
          </p:nvPr>
        </p:nvSpPr>
        <p:spPr>
          <a:prstGeom prst="rect">
            <a:avLst/>
          </a:prstGeom>
        </p:spPr>
        <p:txBody>
          <a:bodyPr/>
          <a:lstStyle/>
          <a:p>
            <a:pPr/>
            <a:r>
              <a:t>Announcements</a:t>
            </a:r>
          </a:p>
        </p:txBody>
      </p:sp>
      <p:sp>
        <p:nvSpPr>
          <p:cNvPr id="216" name="Interactive Tutorial Session…"/>
          <p:cNvSpPr txBox="1"/>
          <p:nvPr>
            <p:ph type="body" idx="1"/>
          </p:nvPr>
        </p:nvSpPr>
        <p:spPr>
          <a:xfrm>
            <a:off x="4364284" y="3020194"/>
            <a:ext cx="17710480" cy="9440341"/>
          </a:xfrm>
          <a:prstGeom prst="rect">
            <a:avLst/>
          </a:prstGeom>
        </p:spPr>
        <p:txBody>
          <a:bodyPr/>
          <a:lstStyle/>
          <a:p>
            <a:pPr marL="611187" indent="-611187">
              <a:defRPr sz="5400"/>
            </a:pPr>
            <a:r>
              <a:t>Interactive Tutorial Session</a:t>
            </a:r>
          </a:p>
          <a:p>
            <a:pPr lvl="1">
              <a:defRPr sz="4800"/>
            </a:pPr>
            <a:r>
              <a:t>Wednesday 1:00pm to 1:30pm - FFN for neural language models using pytorch</a:t>
            </a:r>
          </a:p>
          <a:p>
            <a:pPr lvl="1">
              <a:defRPr sz="4800"/>
            </a:pPr>
            <a:r>
              <a:t>Video will be out tonight</a:t>
            </a:r>
          </a:p>
        </p:txBody>
      </p:sp>
      <p:sp>
        <p:nvSpPr>
          <p:cNvPr id="217"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9" name="Review of Word Vectors…"/>
          <p:cNvSpPr txBox="1"/>
          <p:nvPr>
            <p:ph type="body" idx="1"/>
          </p:nvPr>
        </p:nvSpPr>
        <p:spPr>
          <a:xfrm>
            <a:off x="4326946" y="2624294"/>
            <a:ext cx="18712399" cy="9875677"/>
          </a:xfrm>
          <a:prstGeom prst="rect">
            <a:avLst/>
          </a:prstGeom>
        </p:spPr>
        <p:txBody>
          <a:bodyPr anchor="ctr"/>
          <a:lstStyle/>
          <a:p>
            <a:pPr marL="611187" indent="-611187" algn="l">
              <a:spcBef>
                <a:spcPts val="7000"/>
              </a:spcBef>
              <a:buSzPct val="145000"/>
              <a:buChar char="•"/>
              <a:defRPr sz="4800"/>
            </a:pPr>
            <a:r>
              <a:t>Review of Word Vectors</a:t>
            </a:r>
          </a:p>
          <a:p>
            <a:pPr lvl="1" marL="1055687" indent="-611187" algn="l">
              <a:spcBef>
                <a:spcPts val="7000"/>
              </a:spcBef>
              <a:buSzPct val="145000"/>
              <a:buChar char="•"/>
              <a:defRPr sz="4800"/>
            </a:pPr>
          </a:p>
          <a:p>
            <a:pPr marL="611187" indent="-611187" algn="l">
              <a:spcBef>
                <a:spcPts val="7000"/>
              </a:spcBef>
              <a:buSzPct val="145000"/>
              <a:buChar char="•"/>
              <a:defRPr sz="4800"/>
            </a:pPr>
            <a:r>
              <a:t>Project Proposal</a:t>
            </a:r>
          </a:p>
          <a:p>
            <a:pPr marL="611187" indent="-611187" algn="l">
              <a:spcBef>
                <a:spcPts val="7000"/>
              </a:spcBef>
              <a:buSzPct val="145000"/>
              <a:buChar char="•"/>
              <a:defRPr sz="4800"/>
            </a:pPr>
          </a:p>
          <a:p>
            <a:pPr marL="611187" indent="-611187" algn="l">
              <a:spcBef>
                <a:spcPts val="7000"/>
              </a:spcBef>
              <a:buSzPct val="145000"/>
              <a:buChar char="•"/>
              <a:defRPr sz="4800"/>
            </a:pPr>
            <a:r>
              <a:t>Maybe sequence modelling?</a:t>
            </a:r>
          </a:p>
        </p:txBody>
      </p:sp>
      <p:sp>
        <p:nvSpPr>
          <p:cNvPr id="220" name="Today"/>
          <p:cNvSpPr txBox="1"/>
          <p:nvPr>
            <p:ph type="title"/>
          </p:nvPr>
        </p:nvSpPr>
        <p:spPr>
          <a:xfrm>
            <a:off x="4387453" y="0"/>
            <a:ext cx="15609094" cy="3036094"/>
          </a:xfrm>
          <a:prstGeom prst="rect">
            <a:avLst/>
          </a:prstGeom>
        </p:spPr>
        <p:txBody>
          <a:bodyPr anchor="ctr"/>
          <a:lstStyle>
            <a:lvl1pPr>
              <a:defRPr sz="8400"/>
            </a:lvl1pPr>
          </a:lstStyle>
          <a:p>
            <a:pPr/>
            <a:r>
              <a:t>Today</a:t>
            </a:r>
          </a:p>
        </p:txBody>
      </p:sp>
      <p:sp>
        <p:nvSpPr>
          <p:cNvPr id="221"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19">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iterate type="el" backwards="0">
                                    <p:tmAbs val="0"/>
                                  </p:iterate>
                                  <p:childTnLst>
                                    <p:set>
                                      <p:cBhvr>
                                        <p:cTn id="14" fill="hold"/>
                                        <p:tgtEl>
                                          <p:spTgt spid="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2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iterate type="el" backwards="0">
                                    <p:tmAbs val="0"/>
                                  </p:iterate>
                                  <p:childTnLst>
                                    <p:set>
                                      <p:cBhvr>
                                        <p:cTn id="22" fill="hold"/>
                                        <p:tgtEl>
                                          <p:spTgt spid="21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19"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3" name="Recorded lectures"/>
          <p:cNvSpPr txBox="1"/>
          <p:nvPr>
            <p:ph type="title"/>
          </p:nvPr>
        </p:nvSpPr>
        <p:spPr>
          <a:xfrm>
            <a:off x="4387453" y="357187"/>
            <a:ext cx="15609094" cy="1714870"/>
          </a:xfrm>
          <a:prstGeom prst="rect">
            <a:avLst/>
          </a:prstGeom>
        </p:spPr>
        <p:txBody>
          <a:bodyPr/>
          <a:lstStyle/>
          <a:p>
            <a:pPr/>
            <a:r>
              <a:t>Recorded lectures</a:t>
            </a:r>
          </a:p>
        </p:txBody>
      </p:sp>
      <p:sp>
        <p:nvSpPr>
          <p:cNvPr id="224" name="Lecture recordings on Word Vectors…"/>
          <p:cNvSpPr txBox="1"/>
          <p:nvPr>
            <p:ph type="body" idx="1"/>
          </p:nvPr>
        </p:nvSpPr>
        <p:spPr>
          <a:xfrm>
            <a:off x="2499058" y="2534048"/>
            <a:ext cx="20094965" cy="9926487"/>
          </a:xfrm>
          <a:prstGeom prst="rect">
            <a:avLst/>
          </a:prstGeom>
        </p:spPr>
        <p:txBody>
          <a:bodyPr/>
          <a:lstStyle/>
          <a:p>
            <a:pPr marL="562292" indent="-562292" defTabSz="755808">
              <a:spcBef>
                <a:spcPts val="6400"/>
              </a:spcBef>
              <a:defRPr sz="4784"/>
            </a:pPr>
            <a:r>
              <a:t>Lecture recordings on Word Vectors</a:t>
            </a:r>
          </a:p>
          <a:p>
            <a:pPr lvl="1" marL="971232" indent="-562292" defTabSz="755808">
              <a:spcBef>
                <a:spcPts val="3700"/>
              </a:spcBef>
              <a:defRPr sz="4416"/>
            </a:pPr>
            <a:r>
              <a:t>Word Vectors I (55 min) </a:t>
            </a:r>
          </a:p>
          <a:p>
            <a:pPr lvl="2" marL="1380172" indent="-562292" defTabSz="755808">
              <a:spcBef>
                <a:spcPts val="900"/>
              </a:spcBef>
              <a:defRPr sz="4416"/>
            </a:pPr>
            <a:r>
              <a:t>Brief history of neural networks and importance of word vectors</a:t>
            </a:r>
          </a:p>
          <a:p>
            <a:pPr lvl="2" marL="1380172" indent="-562292" defTabSz="755808">
              <a:spcBef>
                <a:spcPts val="900"/>
              </a:spcBef>
              <a:defRPr sz="4416"/>
            </a:pPr>
            <a:r>
              <a:t>What are word vectors and how to learn them from context via counting</a:t>
            </a:r>
          </a:p>
          <a:p>
            <a:pPr lvl="2" marL="1380172" indent="-562292" defTabSz="755808">
              <a:spcBef>
                <a:spcPts val="900"/>
              </a:spcBef>
              <a:defRPr sz="4416"/>
            </a:pPr>
            <a:r>
              <a:t>TF-IDF</a:t>
            </a:r>
          </a:p>
          <a:p>
            <a:pPr lvl="2" marL="1380172" indent="-562292" defTabSz="755808">
              <a:spcBef>
                <a:spcPts val="900"/>
              </a:spcBef>
              <a:defRPr sz="4416"/>
            </a:pPr>
            <a:r>
              <a:t>PPMI</a:t>
            </a:r>
          </a:p>
          <a:p>
            <a:pPr lvl="1" marL="971232" indent="-562292" defTabSz="755808">
              <a:spcBef>
                <a:spcPts val="900"/>
              </a:spcBef>
              <a:defRPr sz="4416"/>
            </a:pPr>
          </a:p>
          <a:p>
            <a:pPr lvl="1" marL="971232" indent="-562292" defTabSz="755808">
              <a:spcBef>
                <a:spcPts val="900"/>
              </a:spcBef>
              <a:defRPr sz="4416"/>
            </a:pPr>
            <a:r>
              <a:t>Word Vectors II (1hr 19 min)</a:t>
            </a:r>
          </a:p>
          <a:p>
            <a:pPr lvl="2" marL="1380172" indent="-562292" defTabSz="755808">
              <a:spcBef>
                <a:spcPts val="900"/>
              </a:spcBef>
              <a:defRPr sz="4416"/>
            </a:pPr>
            <a:r>
              <a:t>How to learn word vectors by training classifiers</a:t>
            </a:r>
          </a:p>
          <a:p>
            <a:pPr lvl="3" marL="1789112" indent="-562292" defTabSz="755808">
              <a:spcBef>
                <a:spcPts val="900"/>
              </a:spcBef>
              <a:defRPr sz="4416"/>
            </a:pPr>
            <a:r>
              <a:t>Word2vec SkipGram model</a:t>
            </a:r>
          </a:p>
          <a:p>
            <a:pPr lvl="2" marL="1380172" indent="-562292" defTabSz="755808">
              <a:spcBef>
                <a:spcPts val="900"/>
              </a:spcBef>
              <a:defRPr sz="4416"/>
            </a:pPr>
            <a:r>
              <a:t>Evaluation </a:t>
            </a:r>
          </a:p>
          <a:p>
            <a:pPr lvl="2" marL="1380172" indent="-562292" defTabSz="755808">
              <a:spcBef>
                <a:spcPts val="900"/>
              </a:spcBef>
              <a:defRPr sz="4416"/>
            </a:pPr>
            <a:r>
              <a:t>Application of word vectors to studying word change over time</a:t>
            </a:r>
          </a:p>
        </p:txBody>
      </p:sp>
      <p:sp>
        <p:nvSpPr>
          <p:cNvPr id="225"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7" name="Recorded lectures"/>
          <p:cNvSpPr txBox="1"/>
          <p:nvPr>
            <p:ph type="title"/>
          </p:nvPr>
        </p:nvSpPr>
        <p:spPr>
          <a:xfrm>
            <a:off x="4387453" y="357187"/>
            <a:ext cx="15609094" cy="1714870"/>
          </a:xfrm>
          <a:prstGeom prst="rect">
            <a:avLst/>
          </a:prstGeom>
        </p:spPr>
        <p:txBody>
          <a:bodyPr/>
          <a:lstStyle/>
          <a:p>
            <a:pPr/>
            <a:r>
              <a:t>Recorded lectures</a:t>
            </a:r>
          </a:p>
        </p:txBody>
      </p:sp>
      <p:sp>
        <p:nvSpPr>
          <p:cNvPr id="228" name="Additional (optional) video lectures…"/>
          <p:cNvSpPr txBox="1"/>
          <p:nvPr>
            <p:ph type="body" idx="1"/>
          </p:nvPr>
        </p:nvSpPr>
        <p:spPr>
          <a:xfrm>
            <a:off x="4364284" y="3020194"/>
            <a:ext cx="17710480" cy="9440341"/>
          </a:xfrm>
          <a:prstGeom prst="rect">
            <a:avLst/>
          </a:prstGeom>
        </p:spPr>
        <p:txBody>
          <a:bodyPr/>
          <a:lstStyle/>
          <a:p>
            <a:pPr marL="568404" indent="-568404" defTabSz="764024">
              <a:spcBef>
                <a:spcPts val="6500"/>
              </a:spcBef>
              <a:defRPr sz="5022"/>
            </a:pPr>
            <a:r>
              <a:t>Additional (optional) video lectures</a:t>
            </a:r>
          </a:p>
          <a:p>
            <a:pPr lvl="1" marL="981789" indent="-568404" defTabSz="764024">
              <a:spcBef>
                <a:spcPts val="3700"/>
              </a:spcBef>
              <a:defRPr sz="4464"/>
            </a:pPr>
            <a:r>
              <a:t>Words and Senses (28 min): </a:t>
            </a:r>
          </a:p>
          <a:p>
            <a:pPr lvl="2" marL="1395174" indent="-568404" defTabSz="764024">
              <a:spcBef>
                <a:spcPts val="900"/>
              </a:spcBef>
              <a:defRPr sz="4464"/>
            </a:pPr>
            <a:r>
              <a:t>Words vs Senses</a:t>
            </a:r>
          </a:p>
          <a:p>
            <a:pPr lvl="2" marL="1395174" indent="-568404" defTabSz="764024">
              <a:spcBef>
                <a:spcPts val="900"/>
              </a:spcBef>
              <a:defRPr sz="4464"/>
            </a:pPr>
            <a:r>
              <a:t>What relationships do senses have? </a:t>
            </a:r>
          </a:p>
          <a:p>
            <a:pPr lvl="2" marL="1395174" indent="-568404" defTabSz="764024">
              <a:spcBef>
                <a:spcPts val="900"/>
              </a:spcBef>
              <a:defRPr sz="4464"/>
            </a:pPr>
            <a:r>
              <a:t>Categorization and ontologies</a:t>
            </a:r>
          </a:p>
          <a:p>
            <a:pPr lvl="1" marL="981789" indent="-568404" defTabSz="764024">
              <a:spcBef>
                <a:spcPts val="3700"/>
              </a:spcBef>
              <a:defRPr sz="4464"/>
            </a:pPr>
            <a:r>
              <a:t>Word Embeddings Summary (46 min): </a:t>
            </a:r>
          </a:p>
          <a:p>
            <a:pPr lvl="2" marL="1395174" indent="-568404" defTabSz="764024">
              <a:spcBef>
                <a:spcPts val="900"/>
              </a:spcBef>
              <a:defRPr sz="4464"/>
            </a:pPr>
            <a:r>
              <a:t>Summarizes Word2Vec, a bit more on GloVe </a:t>
            </a:r>
          </a:p>
          <a:p>
            <a:pPr lvl="2" marL="1395174" indent="-568404" defTabSz="764024">
              <a:spcBef>
                <a:spcPts val="900"/>
              </a:spcBef>
              <a:defRPr sz="4464"/>
            </a:pPr>
            <a:r>
              <a:t>How to get dense vectors from SVD (also covered in WVI), </a:t>
            </a:r>
          </a:p>
          <a:p>
            <a:pPr lvl="2" marL="1395174" indent="-568404" defTabSz="764024">
              <a:spcBef>
                <a:spcPts val="900"/>
              </a:spcBef>
              <a:defRPr sz="4464"/>
            </a:pPr>
            <a:r>
              <a:t>More details on the relationship between PPMI for co-occurrence matrix and GloVe/Skipgram, </a:t>
            </a:r>
          </a:p>
          <a:p>
            <a:pPr lvl="2" marL="1395174" indent="-568404" defTabSz="764024">
              <a:spcBef>
                <a:spcPts val="900"/>
              </a:spcBef>
              <a:defRPr sz="4464"/>
            </a:pPr>
            <a:r>
              <a:t>Some extensions to static word embeddings</a:t>
            </a:r>
          </a:p>
        </p:txBody>
      </p:sp>
      <p:sp>
        <p:nvSpPr>
          <p:cNvPr id="229"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Project information"/>
          <p:cNvSpPr txBox="1"/>
          <p:nvPr>
            <p:ph type="ctrTitle"/>
          </p:nvPr>
        </p:nvSpPr>
        <p:spPr>
          <a:xfrm>
            <a:off x="4833937" y="3931989"/>
            <a:ext cx="14716126" cy="4643438"/>
          </a:xfrm>
          <a:prstGeom prst="rect">
            <a:avLst/>
          </a:prstGeom>
        </p:spPr>
        <p:txBody>
          <a:bodyPr/>
          <a:lstStyle/>
          <a:p>
            <a:pPr/>
            <a:r>
              <a:t>Project information</a:t>
            </a:r>
          </a:p>
        </p:txBody>
      </p:sp>
      <p:sp>
        <p:nvSpPr>
          <p:cNvPr id="232" name="Spring 2026…"/>
          <p:cNvSpPr txBox="1"/>
          <p:nvPr/>
        </p:nvSpPr>
        <p:spPr>
          <a:xfrm>
            <a:off x="10306830" y="9294710"/>
            <a:ext cx="3188743" cy="12744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2026</a:t>
            </a:r>
          </a:p>
          <a:p>
            <a:pPr defTabSz="584200">
              <a:defRPr sz="3200"/>
            </a:pPr>
            <a:r>
              <a:t>2026-02-11</a:t>
            </a:r>
          </a:p>
        </p:txBody>
      </p:sp>
      <p:sp>
        <p:nvSpPr>
          <p:cNvPr id="233" name="CMPT 413/713: Natural Language Processing"/>
          <p:cNvSpPr txBox="1"/>
          <p:nvPr/>
        </p:nvSpPr>
        <p:spPr>
          <a:xfrm>
            <a:off x="6755742" y="4601927"/>
            <a:ext cx="10290920" cy="7778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latin typeface="+mj-lt"/>
                <a:ea typeface="+mj-ea"/>
                <a:cs typeface="+mj-cs"/>
                <a:sym typeface="Gill Sans"/>
              </a:defRPr>
            </a:lvl1pPr>
          </a:lstStyle>
          <a:p>
            <a:pPr/>
            <a:r>
              <a:t>CMPT 413/713: Natural Language Processing</a:t>
            </a:r>
          </a:p>
        </p:txBody>
      </p:sp>
      <p:pic>
        <p:nvPicPr>
          <p:cNvPr id="234" name="Image" descr="Image"/>
          <p:cNvPicPr>
            <a:picLocks noChangeAspect="1"/>
          </p:cNvPicPr>
          <p:nvPr/>
        </p:nvPicPr>
        <p:blipFill>
          <a:blip r:embed="rId2">
            <a:extLst/>
          </a:blip>
          <a:stretch>
            <a:fillRect/>
          </a:stretch>
        </p:blipFill>
        <p:spPr>
          <a:xfrm>
            <a:off x="9286081" y="129523"/>
            <a:ext cx="5230240" cy="3904604"/>
          </a:xfrm>
          <a:prstGeom prst="rect">
            <a:avLst/>
          </a:prstGeom>
          <a:ln w="12700">
            <a:miter lim="400000"/>
          </a:ln>
        </p:spPr>
      </p:pic>
      <p:sp>
        <p:nvSpPr>
          <p:cNvPr id="235"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7" name="Summary of topics"/>
          <p:cNvSpPr txBox="1"/>
          <p:nvPr>
            <p:ph type="title"/>
          </p:nvPr>
        </p:nvSpPr>
        <p:spPr>
          <a:xfrm>
            <a:off x="4387453" y="357187"/>
            <a:ext cx="15609094" cy="1952626"/>
          </a:xfrm>
          <a:prstGeom prst="rect">
            <a:avLst/>
          </a:prstGeom>
        </p:spPr>
        <p:txBody>
          <a:bodyPr/>
          <a:lstStyle/>
          <a:p>
            <a:pPr/>
            <a:r>
              <a:t>Summary of topics</a:t>
            </a:r>
          </a:p>
        </p:txBody>
      </p:sp>
      <p:sp>
        <p:nvSpPr>
          <p:cNvPr id="238" name="So far…"/>
          <p:cNvSpPr txBox="1"/>
          <p:nvPr>
            <p:ph type="body" idx="1"/>
          </p:nvPr>
        </p:nvSpPr>
        <p:spPr>
          <a:xfrm>
            <a:off x="3102809" y="2712458"/>
            <a:ext cx="19575381" cy="9632657"/>
          </a:xfrm>
          <a:prstGeom prst="rect">
            <a:avLst/>
          </a:prstGeom>
        </p:spPr>
        <p:txBody>
          <a:bodyPr/>
          <a:lstStyle/>
          <a:p>
            <a:pPr>
              <a:defRPr sz="4400"/>
            </a:pPr>
            <a:r>
              <a:t>So far</a:t>
            </a:r>
          </a:p>
          <a:p>
            <a:pPr lvl="1">
              <a:defRPr sz="4400"/>
            </a:pPr>
            <a:r>
              <a:t>Language Modeling: </a:t>
            </a:r>
            <a14:m>
              <m:oMath>
                <m:r>
                  <a:rPr xmlns:a="http://schemas.openxmlformats.org/drawingml/2006/main" sz="4900" i="1">
                    <a:solidFill>
                      <a:srgbClr val="000000"/>
                    </a:solidFill>
                    <a:latin typeface="Cambria Math" panose="02040503050406030204" pitchFamily="18" charset="0"/>
                  </a:rPr>
                  <m:t>P</m:t>
                </m:r>
                <m:r>
                  <a:rPr xmlns:a="http://schemas.openxmlformats.org/drawingml/2006/main" sz="4900" i="1">
                    <a:solidFill>
                      <a:srgbClr val="000000"/>
                    </a:solidFill>
                    <a:latin typeface="Cambria Math" panose="02040503050406030204" pitchFamily="18" charset="0"/>
                  </a:rPr>
                  <m:t>(</m:t>
                </m:r>
                <m:sSub>
                  <m:e>
                    <m:r>
                      <a:rPr xmlns:a="http://schemas.openxmlformats.org/drawingml/2006/main" sz="4900" i="1">
                        <a:solidFill>
                          <a:srgbClr val="000000"/>
                        </a:solidFill>
                        <a:latin typeface="Cambria Math" panose="02040503050406030204" pitchFamily="18" charset="0"/>
                      </a:rPr>
                      <m:t>w</m:t>
                    </m:r>
                  </m:e>
                  <m:sub>
                    <m:r>
                      <a:rPr xmlns:a="http://schemas.openxmlformats.org/drawingml/2006/main" sz="4900" i="1">
                        <a:solidFill>
                          <a:srgbClr val="000000"/>
                        </a:solidFill>
                        <a:latin typeface="Cambria Math" panose="02040503050406030204" pitchFamily="18" charset="0"/>
                      </a:rPr>
                      <m:t>i</m:t>
                    </m:r>
                  </m:sub>
                </m:sSub>
                <m:r>
                  <a:rPr xmlns:a="http://schemas.openxmlformats.org/drawingml/2006/main" sz="4900" i="1">
                    <a:solidFill>
                      <a:srgbClr val="000000"/>
                    </a:solidFill>
                    <a:latin typeface="Cambria Math" panose="02040503050406030204" pitchFamily="18" charset="0"/>
                  </a:rPr>
                  <m:t>|</m:t>
                </m:r>
                <m:sSub>
                  <m:e>
                    <m:r>
                      <a:rPr xmlns:a="http://schemas.openxmlformats.org/drawingml/2006/main" sz="4900" i="1">
                        <a:solidFill>
                          <a:srgbClr val="000000"/>
                        </a:solidFill>
                        <a:latin typeface="Cambria Math" panose="02040503050406030204" pitchFamily="18" charset="0"/>
                      </a:rPr>
                      <m:t>w</m:t>
                    </m:r>
                  </m:e>
                  <m:sub>
                    <m:r>
                      <a:rPr xmlns:a="http://schemas.openxmlformats.org/drawingml/2006/main" sz="4900" i="1">
                        <a:solidFill>
                          <a:srgbClr val="000000"/>
                        </a:solidFill>
                        <a:latin typeface="Cambria Math" panose="02040503050406030204" pitchFamily="18" charset="0"/>
                      </a:rPr>
                      <m:t>1</m:t>
                    </m:r>
                    <m:r>
                      <a:rPr xmlns:a="http://schemas.openxmlformats.org/drawingml/2006/main" sz="4900" i="1">
                        <a:solidFill>
                          <a:srgbClr val="000000"/>
                        </a:solidFill>
                        <a:latin typeface="Cambria Math" panose="02040503050406030204" pitchFamily="18" charset="0"/>
                      </a:rPr>
                      <m:t>:</m:t>
                    </m:r>
                    <m:r>
                      <a:rPr xmlns:a="http://schemas.openxmlformats.org/drawingml/2006/main" sz="4900" i="1">
                        <a:solidFill>
                          <a:srgbClr val="000000"/>
                        </a:solidFill>
                        <a:latin typeface="Cambria Math" panose="02040503050406030204" pitchFamily="18" charset="0"/>
                      </a:rPr>
                      <m:t>i</m:t>
                    </m:r>
                    <m:r>
                      <a:rPr xmlns:a="http://schemas.openxmlformats.org/drawingml/2006/main" sz="4900" i="1">
                        <a:solidFill>
                          <a:srgbClr val="000000"/>
                        </a:solidFill>
                        <a:latin typeface="Cambria Math" panose="02040503050406030204" pitchFamily="18" charset="0"/>
                      </a:rPr>
                      <m:t>-</m:t>
                    </m:r>
                    <m:r>
                      <a:rPr xmlns:a="http://schemas.openxmlformats.org/drawingml/2006/main" sz="4900" i="1">
                        <a:solidFill>
                          <a:srgbClr val="000000"/>
                        </a:solidFill>
                        <a:latin typeface="Cambria Math" panose="02040503050406030204" pitchFamily="18" charset="0"/>
                      </a:rPr>
                      <m:t>1</m:t>
                    </m:r>
                  </m:sub>
                </m:sSub>
                <m:r>
                  <a:rPr xmlns:a="http://schemas.openxmlformats.org/drawingml/2006/main" sz="4900" i="1">
                    <a:solidFill>
                      <a:srgbClr val="000000"/>
                    </a:solidFill>
                    <a:latin typeface="Cambria Math" panose="02040503050406030204" pitchFamily="18" charset="0"/>
                  </a:rPr>
                  <m:t>)</m:t>
                </m:r>
              </m:oMath>
            </a14:m>
          </a:p>
          <a:p>
            <a:pPr lvl="1">
              <a:defRPr sz="4400"/>
            </a:pPr>
            <a:r>
              <a:t>Text classification: </a:t>
            </a:r>
            <a14:m>
              <m:oMath>
                <m:r>
                  <a:rPr xmlns:a="http://schemas.openxmlformats.org/drawingml/2006/main" sz="4900" i="1">
                    <a:solidFill>
                      <a:srgbClr val="000000"/>
                    </a:solidFill>
                    <a:latin typeface="Cambria Math" panose="02040503050406030204" pitchFamily="18" charset="0"/>
                  </a:rPr>
                  <m:t>P</m:t>
                </m:r>
                <m:r>
                  <a:rPr xmlns:a="http://schemas.openxmlformats.org/drawingml/2006/main" sz="4900" i="1">
                    <a:solidFill>
                      <a:srgbClr val="000000"/>
                    </a:solidFill>
                    <a:latin typeface="Cambria Math" panose="02040503050406030204" pitchFamily="18" charset="0"/>
                  </a:rPr>
                  <m:t>(</m:t>
                </m:r>
                <m:r>
                  <a:rPr xmlns:a="http://schemas.openxmlformats.org/drawingml/2006/main" sz="4900" i="1">
                    <a:solidFill>
                      <a:srgbClr val="000000"/>
                    </a:solidFill>
                    <a:latin typeface="Cambria Math" panose="02040503050406030204" pitchFamily="18" charset="0"/>
                  </a:rPr>
                  <m:t>c</m:t>
                </m:r>
                <m:r>
                  <a:rPr xmlns:a="http://schemas.openxmlformats.org/drawingml/2006/main" sz="4900" i="1">
                    <a:solidFill>
                      <a:srgbClr val="000000"/>
                    </a:solidFill>
                    <a:latin typeface="Cambria Math" panose="02040503050406030204" pitchFamily="18" charset="0"/>
                  </a:rPr>
                  <m:t>|</m:t>
                </m:r>
                <m:r>
                  <a:rPr xmlns:a="http://schemas.openxmlformats.org/drawingml/2006/main" sz="4900" i="1">
                    <a:solidFill>
                      <a:srgbClr val="000000"/>
                    </a:solidFill>
                    <a:latin typeface="Cambria Math" panose="02040503050406030204" pitchFamily="18" charset="0"/>
                  </a:rPr>
                  <m:t>d</m:t>
                </m:r>
                <m:r>
                  <a:rPr xmlns:a="http://schemas.openxmlformats.org/drawingml/2006/main" sz="4900" i="1">
                    <a:solidFill>
                      <a:srgbClr val="000000"/>
                    </a:solidFill>
                    <a:latin typeface="Cambria Math" panose="02040503050406030204" pitchFamily="18" charset="0"/>
                  </a:rPr>
                  <m:t>)</m:t>
                </m:r>
              </m:oMath>
            </a14:m>
          </a:p>
          <a:p>
            <a:pPr lvl="2">
              <a:defRPr sz="4400"/>
            </a:pPr>
            <a:r>
              <a:t>with Naive Bayes, Logistic Regression and Neural Networks</a:t>
            </a:r>
          </a:p>
          <a:p>
            <a:pPr lvl="1">
              <a:defRPr sz="4400"/>
            </a:pPr>
            <a:r>
              <a:t>Static and contextual word embeddings: Representing </a:t>
            </a:r>
            <a14:m>
              <m:oMath>
                <m:r>
                  <a:rPr xmlns:a="http://schemas.openxmlformats.org/drawingml/2006/main" sz="4900" i="1">
                    <a:solidFill>
                      <a:srgbClr val="000000"/>
                    </a:solidFill>
                    <a:latin typeface="Cambria Math" panose="02040503050406030204" pitchFamily="18" charset="0"/>
                  </a:rPr>
                  <m:t>w</m:t>
                </m:r>
              </m:oMath>
            </a14:m>
            <a:r>
              <a:t> as a vector</a:t>
            </a:r>
          </a:p>
          <a:p>
            <a:pPr lvl="1">
              <a:defRPr sz="4400"/>
            </a:pPr>
            <a:r>
              <a:t>Sequence modeling with RNNs and Transformers</a:t>
            </a:r>
          </a:p>
          <a:p>
            <a:pPr>
              <a:defRPr sz="4400"/>
            </a:pPr>
            <a:r>
              <a:t>After the break</a:t>
            </a:r>
          </a:p>
          <a:p>
            <a:pPr lvl="1">
              <a:defRPr sz="4400"/>
            </a:pPr>
            <a:r>
              <a:t>Focus on project</a:t>
            </a:r>
          </a:p>
          <a:p>
            <a:pPr lvl="1">
              <a:defRPr sz="4400"/>
            </a:pPr>
            <a:r>
              <a:t>More on pretraining and fine-tuning LLMs</a:t>
            </a:r>
          </a:p>
          <a:p>
            <a:pPr lvl="1">
              <a:defRPr sz="4400"/>
            </a:pPr>
            <a:r>
              <a:t>Structured representations and parsing</a:t>
            </a:r>
          </a:p>
          <a:p>
            <a:pPr lvl="1">
              <a:defRPr sz="4400"/>
            </a:pPr>
            <a:r>
              <a:t>Other NLP applications and using LLMs </a:t>
            </a:r>
          </a:p>
        </p:txBody>
      </p:sp>
      <p:sp>
        <p:nvSpPr>
          <p:cNvPr id="239"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1" name="HW1-P notebook notes"/>
          <p:cNvSpPr txBox="1"/>
          <p:nvPr>
            <p:ph type="title"/>
          </p:nvPr>
        </p:nvSpPr>
        <p:spPr>
          <a:xfrm>
            <a:off x="4387453" y="125326"/>
            <a:ext cx="15609094" cy="2152429"/>
          </a:xfrm>
          <a:prstGeom prst="rect">
            <a:avLst/>
          </a:prstGeom>
        </p:spPr>
        <p:txBody>
          <a:bodyPr/>
          <a:lstStyle/>
          <a:p>
            <a:pPr/>
            <a:r>
              <a:t>HW1-P notebook notes</a:t>
            </a:r>
          </a:p>
        </p:txBody>
      </p:sp>
      <p:sp>
        <p:nvSpPr>
          <p:cNvPr id="242" name="Talk about how/why your method works in totality (and alternatives), not the step-by-step of when you implemented each part.…"/>
          <p:cNvSpPr txBox="1"/>
          <p:nvPr>
            <p:ph type="body" idx="1"/>
          </p:nvPr>
        </p:nvSpPr>
        <p:spPr>
          <a:xfrm>
            <a:off x="1295979" y="2646433"/>
            <a:ext cx="22917003" cy="10608687"/>
          </a:xfrm>
          <a:prstGeom prst="rect">
            <a:avLst/>
          </a:prstGeom>
        </p:spPr>
        <p:txBody>
          <a:bodyPr/>
          <a:lstStyle/>
          <a:p>
            <a:pPr marL="397763" indent="-276225" defTabSz="397763">
              <a:spcBef>
                <a:spcPts val="100"/>
              </a:spcBef>
              <a:buClr>
                <a:srgbClr val="1D1C1D"/>
              </a:buClr>
              <a:buFont typeface="Times Roman"/>
              <a:defRPr b="1" sz="4176">
                <a:solidFill>
                  <a:srgbClr val="1D1C1D"/>
                </a:solidFill>
                <a:latin typeface="Times Roman"/>
                <a:ea typeface="Times Roman"/>
                <a:cs typeface="Times Roman"/>
                <a:sym typeface="Times Roman"/>
              </a:defRPr>
            </a:pPr>
            <a:r>
              <a:t>Talk about </a:t>
            </a:r>
            <a:r>
              <a:rPr i="1"/>
              <a:t>how/why</a:t>
            </a:r>
            <a:r>
              <a:t> your method works in totality (and alternatives), not the step-by-step of when you implemented each part.</a:t>
            </a:r>
            <a:endParaRPr b="0"/>
          </a:p>
          <a:p>
            <a:pPr lvl="1" marL="795527" indent="-276225" defTabSz="397763">
              <a:spcBef>
                <a:spcPts val="100"/>
              </a:spcBef>
              <a:buClr>
                <a:srgbClr val="1D1C1D"/>
              </a:buClr>
              <a:buFont typeface="Times Roman"/>
              <a:buChar char="◦"/>
              <a:defRPr sz="4176">
                <a:solidFill>
                  <a:srgbClr val="1D1C1D"/>
                </a:solidFill>
                <a:latin typeface="Times Roman"/>
                <a:ea typeface="Times Roman"/>
                <a:cs typeface="Times Roman"/>
                <a:sym typeface="Times Roman"/>
              </a:defRPr>
            </a:pPr>
            <a:r>
              <a:t>We should be able to reasonably reimplement your method based on the report, without code blocks</a:t>
            </a:r>
          </a:p>
          <a:p>
            <a:pPr marL="397763" indent="-276225" defTabSz="397763">
              <a:spcBef>
                <a:spcPts val="100"/>
              </a:spcBef>
              <a:buClr>
                <a:srgbClr val="1D1C1D"/>
              </a:buClr>
              <a:buFont typeface="Times Roman"/>
              <a:defRPr sz="4176">
                <a:solidFill>
                  <a:srgbClr val="1D1C1D"/>
                </a:solidFill>
                <a:latin typeface="Times Roman"/>
                <a:ea typeface="Times Roman"/>
                <a:cs typeface="Times Roman"/>
                <a:sym typeface="Times Roman"/>
              </a:defRPr>
            </a:pPr>
            <a:r>
              <a:rPr b="1"/>
              <a:t>Have a dedicated section for experiments/results</a:t>
            </a:r>
            <a:r>
              <a:t>. If your results (quant. and qual.) are embedded into your method description, it is hard to find and compare different methods.</a:t>
            </a:r>
          </a:p>
          <a:p>
            <a:pPr marL="397763" indent="-276225" defTabSz="397763">
              <a:spcBef>
                <a:spcPts val="100"/>
              </a:spcBef>
              <a:buClr>
                <a:srgbClr val="1D1C1D"/>
              </a:buClr>
              <a:buFont typeface="Times Roman"/>
              <a:defRPr sz="4176">
                <a:solidFill>
                  <a:srgbClr val="1D1C1D"/>
                </a:solidFill>
                <a:latin typeface="Times Roman"/>
                <a:ea typeface="Times Roman"/>
                <a:cs typeface="Times Roman"/>
                <a:sym typeface="Times Roman"/>
              </a:defRPr>
            </a:pPr>
            <a:r>
              <a:rPr b="1"/>
              <a:t>Explain how your method works and cite sources appropriately,</a:t>
            </a:r>
            <a:r>
              <a:t> especially if you use an existing library or method for a key part of your implementation.</a:t>
            </a:r>
          </a:p>
          <a:p>
            <a:pPr lvl="1" marL="795527" indent="-276225" defTabSz="397763">
              <a:spcBef>
                <a:spcPts val="100"/>
              </a:spcBef>
              <a:buClr>
                <a:srgbClr val="1D1C1D"/>
              </a:buClr>
              <a:buFont typeface="Times Roman"/>
              <a:buChar char="◦"/>
              <a:defRPr sz="4176">
                <a:solidFill>
                  <a:srgbClr val="1D1C1D"/>
                </a:solidFill>
                <a:latin typeface="Times Roman"/>
                <a:ea typeface="Times Roman"/>
                <a:cs typeface="Times Roman"/>
                <a:sym typeface="Times Roman"/>
              </a:defRPr>
            </a:pPr>
            <a:r>
              <a:t>E.g. if you used “SequenceMatcher,” you need to cite it and explain how it works at a high level</a:t>
            </a:r>
          </a:p>
          <a:p>
            <a:pPr marL="397763" indent="-276225" defTabSz="397763">
              <a:spcBef>
                <a:spcPts val="100"/>
              </a:spcBef>
              <a:buClr>
                <a:srgbClr val="1D1C1D"/>
              </a:buClr>
              <a:buFont typeface="Times Roman"/>
              <a:defRPr sz="4176">
                <a:solidFill>
                  <a:srgbClr val="1D1C1D"/>
                </a:solidFill>
                <a:latin typeface="Times Roman"/>
                <a:ea typeface="Times Roman"/>
                <a:cs typeface="Times Roman"/>
                <a:sym typeface="Times Roman"/>
              </a:defRPr>
            </a:pPr>
            <a:r>
              <a:rPr b="1"/>
              <a:t>Qualitative examples should demonstrate your method’s output.</a:t>
            </a:r>
            <a:r>
              <a:t> Use them not just to illustrate the problem but also to demonstrate actual outputs of your method, including its strengths and failure cases.</a:t>
            </a:r>
          </a:p>
          <a:p>
            <a:pPr marL="397763" indent="-276225" defTabSz="397763">
              <a:spcBef>
                <a:spcPts val="100"/>
              </a:spcBef>
              <a:buClr>
                <a:srgbClr val="1D1C1D"/>
              </a:buClr>
              <a:buFont typeface="Times Roman"/>
              <a:defRPr sz="4176">
                <a:solidFill>
                  <a:srgbClr val="1D1C1D"/>
                </a:solidFill>
                <a:latin typeface="Times Roman"/>
                <a:ea typeface="Times Roman"/>
                <a:cs typeface="Times Roman"/>
                <a:sym typeface="Times Roman"/>
              </a:defRPr>
            </a:pPr>
            <a:r>
              <a:rPr b="1"/>
              <a:t>Contributions need to be specific</a:t>
            </a:r>
            <a:r>
              <a:t>. Contributions should demonstrate that you made a tangible contribution to the final solution and report.</a:t>
            </a:r>
          </a:p>
          <a:p>
            <a:pPr lvl="1" marL="795527" indent="-276225" defTabSz="397763">
              <a:spcBef>
                <a:spcPts val="100"/>
              </a:spcBef>
              <a:buClr>
                <a:srgbClr val="1D1C1D"/>
              </a:buClr>
              <a:buFont typeface="Times Roman"/>
              <a:buChar char="◦"/>
              <a:defRPr sz="4176">
                <a:solidFill>
                  <a:srgbClr val="1D1C1D"/>
                </a:solidFill>
                <a:latin typeface="Times Roman"/>
                <a:ea typeface="Times Roman"/>
                <a:cs typeface="Times Roman"/>
                <a:sym typeface="Times Roman"/>
              </a:defRPr>
            </a:pPr>
            <a:r>
              <a:t>E.g. instead of “explored solutions,” say something like “implemented ABC algorithm” or “tried to find a solution to improve XYZ failure cases”</a:t>
            </a:r>
          </a:p>
          <a:p>
            <a:pPr lvl="1" marL="795527" indent="-276225" defTabSz="397763">
              <a:spcBef>
                <a:spcPts val="100"/>
              </a:spcBef>
              <a:buClr>
                <a:srgbClr val="1D1C1D"/>
              </a:buClr>
              <a:buFont typeface="Times Roman"/>
              <a:buChar char="◦"/>
              <a:defRPr sz="4176">
                <a:solidFill>
                  <a:srgbClr val="1D1C1D"/>
                </a:solidFill>
                <a:latin typeface="Times Roman"/>
                <a:ea typeface="Times Roman"/>
                <a:cs typeface="Times Roman"/>
                <a:sym typeface="Times Roman"/>
              </a:defRPr>
            </a:pPr>
            <a:r>
              <a:t>Pair programming is fine if you both affirm what you jointly developed</a:t>
            </a:r>
          </a:p>
          <a:p>
            <a:pPr marL="397763" indent="-276225" defTabSz="397763">
              <a:spcBef>
                <a:spcPts val="100"/>
              </a:spcBef>
              <a:buClr>
                <a:srgbClr val="1D1C1D"/>
              </a:buClr>
              <a:buFont typeface="Times Roman"/>
              <a:defRPr b="1" sz="4176">
                <a:solidFill>
                  <a:srgbClr val="1D1C1D"/>
                </a:solidFill>
                <a:latin typeface="Times Roman"/>
                <a:ea typeface="Times Roman"/>
                <a:cs typeface="Times Roman"/>
                <a:sym typeface="Times Roman"/>
              </a:defRPr>
            </a:pPr>
            <a:r>
              <a:t>Remove the boilerplate template text from your report.</a:t>
            </a:r>
          </a:p>
        </p:txBody>
      </p:sp>
      <p:sp>
        <p:nvSpPr>
          <p:cNvPr id="243"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Project"/>
          <p:cNvSpPr txBox="1"/>
          <p:nvPr>
            <p:ph type="title"/>
          </p:nvPr>
        </p:nvSpPr>
        <p:spPr>
          <a:prstGeom prst="rect">
            <a:avLst/>
          </a:prstGeom>
        </p:spPr>
        <p:txBody>
          <a:bodyPr/>
          <a:lstStyle/>
          <a:p>
            <a:pPr/>
            <a:r>
              <a:t>Project</a:t>
            </a:r>
          </a:p>
        </p:txBody>
      </p:sp>
      <p:sp>
        <p:nvSpPr>
          <p:cNvPr id="246" name="Project timeline…"/>
          <p:cNvSpPr txBox="1"/>
          <p:nvPr>
            <p:ph type="body" sz="half" idx="1"/>
          </p:nvPr>
        </p:nvSpPr>
        <p:spPr>
          <a:xfrm>
            <a:off x="4387453" y="3643312"/>
            <a:ext cx="17646359" cy="7129798"/>
          </a:xfrm>
          <a:prstGeom prst="rect">
            <a:avLst/>
          </a:prstGeom>
        </p:spPr>
        <p:txBody>
          <a:bodyPr/>
          <a:lstStyle/>
          <a:p>
            <a:pPr marL="603249" indent="-603249">
              <a:defRPr sz="4800"/>
            </a:pPr>
            <a:r>
              <a:t>Project timeline</a:t>
            </a:r>
          </a:p>
          <a:p>
            <a:pPr lvl="1">
              <a:defRPr sz="4800"/>
            </a:pPr>
            <a:r>
              <a:t>2-18 - Initial abstract/title (not graded) for initial feedback</a:t>
            </a:r>
          </a:p>
          <a:p>
            <a:pPr lvl="1">
              <a:defRPr sz="4800"/>
            </a:pPr>
            <a:r>
              <a:t>2-23 - Proposal due</a:t>
            </a:r>
          </a:p>
          <a:p>
            <a:pPr lvl="1">
              <a:defRPr sz="4800"/>
            </a:pPr>
            <a:r>
              <a:t>3-19 - Project milestone due</a:t>
            </a:r>
          </a:p>
          <a:p>
            <a:pPr lvl="1">
              <a:defRPr sz="4800"/>
            </a:pPr>
            <a:r>
              <a:t>4-6 - Final project videos </a:t>
            </a:r>
          </a:p>
          <a:p>
            <a:pPr lvl="1">
              <a:defRPr sz="4800"/>
            </a:pPr>
            <a:r>
              <a:t>4-9 - Final project report due</a:t>
            </a:r>
          </a:p>
        </p:txBody>
      </p:sp>
      <p:sp>
        <p:nvSpPr>
          <p:cNvPr id="247"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Project Abstract and Proposal"/>
          <p:cNvSpPr txBox="1"/>
          <p:nvPr>
            <p:ph type="title"/>
          </p:nvPr>
        </p:nvSpPr>
        <p:spPr>
          <a:xfrm>
            <a:off x="4387453" y="357187"/>
            <a:ext cx="15609094" cy="1699169"/>
          </a:xfrm>
          <a:prstGeom prst="rect">
            <a:avLst/>
          </a:prstGeom>
        </p:spPr>
        <p:txBody>
          <a:bodyPr/>
          <a:lstStyle/>
          <a:p>
            <a:pPr/>
            <a:r>
              <a:t>Project Abstract and Proposal</a:t>
            </a:r>
          </a:p>
        </p:txBody>
      </p:sp>
      <p:sp>
        <p:nvSpPr>
          <p:cNvPr id="250" name="Initial title and abstract (~250 words)…"/>
          <p:cNvSpPr txBox="1"/>
          <p:nvPr>
            <p:ph type="body" idx="1"/>
          </p:nvPr>
        </p:nvSpPr>
        <p:spPr>
          <a:xfrm>
            <a:off x="3160146" y="3293101"/>
            <a:ext cx="19207185" cy="7129798"/>
          </a:xfrm>
          <a:prstGeom prst="rect">
            <a:avLst/>
          </a:prstGeom>
        </p:spPr>
        <p:txBody>
          <a:bodyPr/>
          <a:lstStyle/>
          <a:p>
            <a:pPr>
              <a:defRPr sz="4400"/>
            </a:pPr>
            <a:r>
              <a:t>Initial title and abstract (~250 words)</a:t>
            </a:r>
          </a:p>
          <a:p>
            <a:pPr lvl="1">
              <a:defRPr sz="4400"/>
            </a:pPr>
            <a:r>
              <a:t>Think about what you want to do for your project</a:t>
            </a:r>
          </a:p>
          <a:p>
            <a:pPr lvl="1">
              <a:defRPr sz="4400"/>
            </a:pPr>
            <a:r>
              <a:t>Have an informative title (“CMPT 413 class project” is not a good title)</a:t>
            </a:r>
          </a:p>
          <a:p>
            <a:pPr lvl="1">
              <a:defRPr sz="4400"/>
            </a:pPr>
            <a:r>
              <a:t>Describe the topic/problem your group will work on</a:t>
            </a:r>
          </a:p>
          <a:p>
            <a:pPr lvl="1">
              <a:defRPr sz="4400"/>
            </a:pPr>
            <a:r>
              <a:t>Scope of the project</a:t>
            </a:r>
          </a:p>
          <a:p>
            <a:pPr lvl="1">
              <a:defRPr sz="4400"/>
            </a:pPr>
            <a:r>
              <a:t>Data and compute resources you plan to use</a:t>
            </a:r>
          </a:p>
          <a:p>
            <a:pPr>
              <a:defRPr sz="4400"/>
            </a:pPr>
            <a:r>
              <a:t>Proposal (1-2 pages)</a:t>
            </a:r>
          </a:p>
        </p:txBody>
      </p:sp>
      <p:sp>
        <p:nvSpPr>
          <p:cNvPr id="251"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2" name="https://angelxuanchang.github.io/nlp-class/project.html"/>
          <p:cNvSpPr txBox="1"/>
          <p:nvPr/>
        </p:nvSpPr>
        <p:spPr>
          <a:xfrm>
            <a:off x="5555236" y="10678403"/>
            <a:ext cx="14004317"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https://angelxuanchang.github.io/nlp-class/project.html</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Project Proposal"/>
          <p:cNvSpPr txBox="1"/>
          <p:nvPr>
            <p:ph type="title"/>
          </p:nvPr>
        </p:nvSpPr>
        <p:spPr>
          <a:xfrm>
            <a:off x="4387453" y="259748"/>
            <a:ext cx="15609094" cy="1244520"/>
          </a:xfrm>
          <a:prstGeom prst="rect">
            <a:avLst/>
          </a:prstGeom>
        </p:spPr>
        <p:txBody>
          <a:bodyPr/>
          <a:lstStyle/>
          <a:p>
            <a:pPr/>
            <a:r>
              <a:t>Project Proposal</a:t>
            </a:r>
          </a:p>
        </p:txBody>
      </p:sp>
      <p:sp>
        <p:nvSpPr>
          <p:cNvPr id="255" name="What task are you addressing?  What is the input / output?  Why is it interesting?…"/>
          <p:cNvSpPr txBox="1"/>
          <p:nvPr>
            <p:ph type="body" idx="1"/>
          </p:nvPr>
        </p:nvSpPr>
        <p:spPr>
          <a:xfrm>
            <a:off x="1746096" y="1764099"/>
            <a:ext cx="21714327" cy="11197193"/>
          </a:xfrm>
          <a:prstGeom prst="rect">
            <a:avLst/>
          </a:prstGeom>
        </p:spPr>
        <p:txBody>
          <a:bodyPr/>
          <a:lstStyle/>
          <a:p>
            <a:pPr lvl="1" marL="1055687" indent="-611187">
              <a:lnSpc>
                <a:spcPct val="120000"/>
              </a:lnSpc>
              <a:spcBef>
                <a:spcPts val="4200"/>
              </a:spcBef>
              <a:buClr>
                <a:srgbClr val="000000"/>
              </a:buClr>
              <a:defRPr sz="4400">
                <a:latin typeface="Helvetica Neue"/>
                <a:ea typeface="Helvetica Neue"/>
                <a:cs typeface="Helvetica Neue"/>
                <a:sym typeface="Helvetica Neue"/>
              </a:defRPr>
            </a:pPr>
            <a:r>
              <a:t>What </a:t>
            </a:r>
            <a:r>
              <a:rPr b="1"/>
              <a:t>task</a:t>
            </a:r>
            <a:r>
              <a:t> are you addressing?  What is the </a:t>
            </a:r>
            <a:r>
              <a:rPr b="1"/>
              <a:t>input / output</a:t>
            </a:r>
            <a:r>
              <a:t>?  Why is it interesting? </a:t>
            </a:r>
          </a:p>
          <a:p>
            <a:pPr lvl="1" marL="1055687" indent="-611187">
              <a:lnSpc>
                <a:spcPct val="120000"/>
              </a:lnSpc>
              <a:spcBef>
                <a:spcPts val="2000"/>
              </a:spcBef>
              <a:buClr>
                <a:srgbClr val="000000"/>
              </a:buClr>
              <a:defRPr sz="4400">
                <a:latin typeface="Helvetica Neue"/>
                <a:ea typeface="Helvetica Neue"/>
                <a:cs typeface="Helvetica Neue"/>
                <a:sym typeface="Helvetica Neue"/>
              </a:defRPr>
            </a:pPr>
            <a:r>
              <a:t>What specific aspects will your project be on?</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Re-implement paper?  Compare different methods?  Analysis?</a:t>
            </a:r>
          </a:p>
          <a:p>
            <a:pPr lvl="1" marL="1055687" indent="-611187">
              <a:lnSpc>
                <a:spcPct val="120000"/>
              </a:lnSpc>
              <a:spcBef>
                <a:spcPts val="2000"/>
              </a:spcBef>
              <a:buClr>
                <a:srgbClr val="000000"/>
              </a:buClr>
              <a:defRPr sz="4400">
                <a:latin typeface="Helvetica Neue"/>
                <a:ea typeface="Helvetica Neue"/>
                <a:cs typeface="Helvetica Neue"/>
                <a:sym typeface="Helvetica Neue"/>
              </a:defRPr>
            </a:pPr>
            <a:r>
              <a:t>What </a:t>
            </a:r>
            <a:r>
              <a:rPr b="1"/>
              <a:t>data </a:t>
            </a:r>
            <a:r>
              <a:t>do you plan to use?  For training vs for evaluation?</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Preliminary statistics for your data (number of sentences, tokens, etc)</a:t>
            </a:r>
          </a:p>
          <a:p>
            <a:pPr lvl="1" marL="1055687" indent="-611187">
              <a:lnSpc>
                <a:spcPct val="120000"/>
              </a:lnSpc>
              <a:spcBef>
                <a:spcPts val="2000"/>
              </a:spcBef>
              <a:buClr>
                <a:srgbClr val="000000"/>
              </a:buClr>
              <a:defRPr sz="4400">
                <a:latin typeface="Helvetica Neue"/>
                <a:ea typeface="Helvetica Neue"/>
                <a:cs typeface="Helvetica Neue"/>
                <a:sym typeface="Helvetica Neue"/>
              </a:defRPr>
            </a:pPr>
            <a:r>
              <a:t>What is the specific method or methods you will use to address the task? </a:t>
            </a:r>
          </a:p>
          <a:p>
            <a:pPr lvl="2" marL="1500187" indent="-611187">
              <a:lnSpc>
                <a:spcPct val="120000"/>
              </a:lnSpc>
              <a:spcBef>
                <a:spcPts val="2000"/>
              </a:spcBef>
              <a:buClr>
                <a:srgbClr val="000000"/>
              </a:buClr>
              <a:defRPr b="1" sz="4400">
                <a:latin typeface="Helvetica Neue"/>
                <a:ea typeface="Helvetica Neue"/>
                <a:cs typeface="Helvetica Neue"/>
                <a:sym typeface="Helvetica Neue"/>
              </a:defRPr>
            </a:pPr>
            <a:r>
              <a:t>What will you implement by yourself vs what existing code will you use?</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What </a:t>
            </a:r>
            <a:r>
              <a:rPr b="1"/>
              <a:t>compute resources</a:t>
            </a:r>
            <a:r>
              <a:t> do you plan to use?</a:t>
            </a:r>
          </a:p>
        </p:txBody>
      </p:sp>
      <p:sp>
        <p:nvSpPr>
          <p:cNvPr id="256"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7" name="What will you work on and why is it interesting?"/>
          <p:cNvSpPr txBox="1"/>
          <p:nvPr/>
        </p:nvSpPr>
        <p:spPr>
          <a:xfrm>
            <a:off x="6373768" y="1633757"/>
            <a:ext cx="11984255"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What will you work on and why is it interesting?</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Project Proposal"/>
          <p:cNvSpPr txBox="1"/>
          <p:nvPr>
            <p:ph type="title"/>
          </p:nvPr>
        </p:nvSpPr>
        <p:spPr>
          <a:xfrm>
            <a:off x="4387453" y="259748"/>
            <a:ext cx="15609094" cy="1244520"/>
          </a:xfrm>
          <a:prstGeom prst="rect">
            <a:avLst/>
          </a:prstGeom>
        </p:spPr>
        <p:txBody>
          <a:bodyPr/>
          <a:lstStyle/>
          <a:p>
            <a:pPr/>
            <a:r>
              <a:t>Project Proposal</a:t>
            </a:r>
          </a:p>
        </p:txBody>
      </p:sp>
      <p:sp>
        <p:nvSpPr>
          <p:cNvPr id="260" name="How do you plan to evaluate?…"/>
          <p:cNvSpPr txBox="1"/>
          <p:nvPr>
            <p:ph type="body" idx="1"/>
          </p:nvPr>
        </p:nvSpPr>
        <p:spPr>
          <a:xfrm>
            <a:off x="1746096" y="1764099"/>
            <a:ext cx="21714327" cy="11197193"/>
          </a:xfrm>
          <a:prstGeom prst="rect">
            <a:avLst/>
          </a:prstGeom>
        </p:spPr>
        <p:txBody>
          <a:bodyPr/>
          <a:lstStyle/>
          <a:p>
            <a:pPr lvl="2" marL="1500187" indent="-611187">
              <a:lnSpc>
                <a:spcPct val="120000"/>
              </a:lnSpc>
              <a:spcBef>
                <a:spcPts val="2000"/>
              </a:spcBef>
              <a:buClr>
                <a:srgbClr val="000000"/>
              </a:buClr>
              <a:defRPr sz="4400">
                <a:latin typeface="Helvetica Neue"/>
                <a:ea typeface="Helvetica Neue"/>
                <a:cs typeface="Helvetica Neue"/>
                <a:sym typeface="Helvetica Neue"/>
              </a:defRPr>
            </a:pPr>
          </a:p>
          <a:p>
            <a:pPr lvl="1" marL="1055687" indent="-611187">
              <a:lnSpc>
                <a:spcPct val="120000"/>
              </a:lnSpc>
              <a:spcBef>
                <a:spcPts val="2000"/>
              </a:spcBef>
              <a:buClr>
                <a:srgbClr val="000000"/>
              </a:buClr>
              <a:defRPr sz="4400">
                <a:latin typeface="Helvetica Neue"/>
                <a:ea typeface="Helvetica Neue"/>
                <a:cs typeface="Helvetica Neue"/>
                <a:sym typeface="Helvetica Neue"/>
              </a:defRPr>
            </a:pPr>
            <a:r>
              <a:t>How do you plan to evaluate?  </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Data splits?</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What </a:t>
            </a:r>
            <a:r>
              <a:rPr b="1"/>
              <a:t>metrics</a:t>
            </a:r>
            <a:r>
              <a:t>?  </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What experiments will you run to </a:t>
            </a:r>
            <a:r>
              <a:rPr b="1"/>
              <a:t>compare</a:t>
            </a:r>
            <a:r>
              <a:t> different variations / different approaches?</a:t>
            </a:r>
          </a:p>
          <a:p>
            <a:pPr lvl="1" marL="1055687" indent="-611187">
              <a:lnSpc>
                <a:spcPct val="120000"/>
              </a:lnSpc>
              <a:spcBef>
                <a:spcPts val="2000"/>
              </a:spcBef>
              <a:buClr>
                <a:srgbClr val="000000"/>
              </a:buClr>
              <a:defRPr b="1" sz="4400">
                <a:latin typeface="Helvetica Neue"/>
                <a:ea typeface="Helvetica Neue"/>
                <a:cs typeface="Helvetica Neue"/>
                <a:sym typeface="Helvetica Neue"/>
              </a:defRPr>
            </a:pPr>
            <a:r>
              <a:t>Timeline and work breakdown</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What do you plan to have by the milestone? The end of the term?</a:t>
            </a:r>
          </a:p>
          <a:p>
            <a:pPr lvl="2" marL="1500187" indent="-611187">
              <a:lnSpc>
                <a:spcPct val="120000"/>
              </a:lnSpc>
              <a:spcBef>
                <a:spcPts val="2000"/>
              </a:spcBef>
              <a:buClr>
                <a:srgbClr val="000000"/>
              </a:buClr>
              <a:defRPr sz="4400">
                <a:latin typeface="Helvetica Neue"/>
                <a:ea typeface="Helvetica Neue"/>
                <a:cs typeface="Helvetica Neue"/>
                <a:sym typeface="Helvetica Neue"/>
              </a:defRPr>
            </a:pPr>
            <a:r>
              <a:t>Who will work on what?</a:t>
            </a:r>
          </a:p>
        </p:txBody>
      </p:sp>
      <p:sp>
        <p:nvSpPr>
          <p:cNvPr id="261"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2" name="How will you evaluate, and coming up with a plan."/>
          <p:cNvSpPr txBox="1"/>
          <p:nvPr/>
        </p:nvSpPr>
        <p:spPr>
          <a:xfrm>
            <a:off x="6042400" y="1633757"/>
            <a:ext cx="1264699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How will you evaluate, and coming up with a plan.</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What kind of approaches you want to take"/>
          <p:cNvSpPr txBox="1"/>
          <p:nvPr>
            <p:ph type="title"/>
          </p:nvPr>
        </p:nvSpPr>
        <p:spPr>
          <a:xfrm>
            <a:off x="4387453" y="357187"/>
            <a:ext cx="16982180" cy="2278472"/>
          </a:xfrm>
          <a:prstGeom prst="rect">
            <a:avLst/>
          </a:prstGeom>
        </p:spPr>
        <p:txBody>
          <a:bodyPr/>
          <a:lstStyle/>
          <a:p>
            <a:pPr/>
            <a:r>
              <a:t>What kind of approaches you want to take</a:t>
            </a:r>
          </a:p>
        </p:txBody>
      </p:sp>
      <p:sp>
        <p:nvSpPr>
          <p:cNvPr id="265" name="In this class, we started with fundamentals and simple ML models (Naive Bayes and Logistic regression)…"/>
          <p:cNvSpPr txBox="1"/>
          <p:nvPr>
            <p:ph type="body" sz="half" idx="1"/>
          </p:nvPr>
        </p:nvSpPr>
        <p:spPr>
          <a:xfrm>
            <a:off x="4387453" y="3643312"/>
            <a:ext cx="17308465" cy="7129798"/>
          </a:xfrm>
          <a:prstGeom prst="rect">
            <a:avLst/>
          </a:prstGeom>
        </p:spPr>
        <p:txBody>
          <a:bodyPr/>
          <a:lstStyle/>
          <a:p>
            <a:pPr>
              <a:defRPr sz="4400"/>
            </a:pPr>
            <a:r>
              <a:t>In this class, we started with fundamentals and simple ML models (Naive Bayes and Logistic regression)</a:t>
            </a:r>
          </a:p>
          <a:p>
            <a:pPr>
              <a:defRPr sz="4400"/>
            </a:pPr>
          </a:p>
          <a:p>
            <a:pPr>
              <a:defRPr sz="4400"/>
            </a:pPr>
            <a:r>
              <a:t>You should be experimenting with methods beyond that</a:t>
            </a:r>
          </a:p>
          <a:p>
            <a:pPr lvl="1">
              <a:defRPr sz="4400"/>
            </a:pPr>
            <a:r>
              <a:t>Use pretrained models! Do fine-tuning!</a:t>
            </a:r>
          </a:p>
          <a:p>
            <a:pPr lvl="1">
              <a:defRPr sz="4400"/>
            </a:pPr>
            <a:r>
              <a:t>Use LLMs with few-shot prompting </a:t>
            </a:r>
          </a:p>
          <a:p>
            <a:pPr lvl="1">
              <a:defRPr sz="4400"/>
            </a:pPr>
            <a:r>
              <a:t>We will cover more about these topics after the break </a:t>
            </a:r>
          </a:p>
        </p:txBody>
      </p:sp>
      <p:sp>
        <p:nvSpPr>
          <p:cNvPr id="266"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7" name="Evaluating LLM capabilities"/>
          <p:cNvSpPr txBox="1"/>
          <p:nvPr/>
        </p:nvSpPr>
        <p:spPr>
          <a:xfrm>
            <a:off x="430973" y="11105155"/>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spcBef>
                <a:spcPts val="1400"/>
              </a:spcBef>
              <a:defRPr b="1" sz="3600">
                <a:latin typeface="Georgia"/>
                <a:ea typeface="Georgia"/>
                <a:cs typeface="Georgia"/>
                <a:sym typeface="Georgia"/>
              </a:defRPr>
            </a:lvl1pPr>
          </a:lstStyle>
          <a:p>
            <a:pPr/>
            <a:r>
              <a:t>Evaluating LLM capabilities</a:t>
            </a:r>
          </a:p>
        </p:txBody>
      </p:sp>
      <p:sp>
        <p:nvSpPr>
          <p:cNvPr id="268" name="Adversarial attacks"/>
          <p:cNvSpPr txBox="1"/>
          <p:nvPr/>
        </p:nvSpPr>
        <p:spPr>
          <a:xfrm>
            <a:off x="8333661" y="11105155"/>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spcBef>
                <a:spcPts val="1400"/>
              </a:spcBef>
              <a:defRPr b="1" sz="3600">
                <a:latin typeface="Georgia"/>
                <a:ea typeface="Georgia"/>
                <a:cs typeface="Georgia"/>
                <a:sym typeface="Georgia"/>
              </a:defRPr>
            </a:lvl1pPr>
          </a:lstStyle>
          <a:p>
            <a:pPr/>
            <a:r>
              <a:t>Adversarial attacks</a:t>
            </a:r>
          </a:p>
        </p:txBody>
      </p:sp>
      <p:sp>
        <p:nvSpPr>
          <p:cNvPr id="269" name="Model distillation"/>
          <p:cNvSpPr txBox="1"/>
          <p:nvPr/>
        </p:nvSpPr>
        <p:spPr>
          <a:xfrm>
            <a:off x="16236348" y="11105155"/>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spcBef>
                <a:spcPts val="1400"/>
              </a:spcBef>
              <a:defRPr b="1" sz="3600">
                <a:latin typeface="Georgia"/>
                <a:ea typeface="Georgia"/>
                <a:cs typeface="Georgia"/>
                <a:sym typeface="Georgia"/>
              </a:defRPr>
            </a:lvl1pPr>
          </a:lstStyle>
          <a:p>
            <a:pPr/>
            <a:r>
              <a:t>Model distillation</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Type of problem and resources"/>
          <p:cNvSpPr txBox="1"/>
          <p:nvPr>
            <p:ph type="title"/>
          </p:nvPr>
        </p:nvSpPr>
        <p:spPr>
          <a:xfrm>
            <a:off x="2717" y="40512"/>
            <a:ext cx="24378566" cy="3036094"/>
          </a:xfrm>
          <a:prstGeom prst="rect">
            <a:avLst/>
          </a:prstGeom>
        </p:spPr>
        <p:txBody>
          <a:bodyPr/>
          <a:lstStyle/>
          <a:p>
            <a:pPr/>
            <a:r>
              <a:t>Type of problem and resources</a:t>
            </a:r>
          </a:p>
        </p:txBody>
      </p:sp>
      <p:sp>
        <p:nvSpPr>
          <p:cNvPr id="272" name="Pick a problem based on what are you interested in?…"/>
          <p:cNvSpPr txBox="1"/>
          <p:nvPr>
            <p:ph type="body" idx="1"/>
          </p:nvPr>
        </p:nvSpPr>
        <p:spPr>
          <a:xfrm>
            <a:off x="2796702" y="3765110"/>
            <a:ext cx="19801236" cy="8227981"/>
          </a:xfrm>
          <a:prstGeom prst="rect">
            <a:avLst/>
          </a:prstGeom>
        </p:spPr>
        <p:txBody>
          <a:bodyPr/>
          <a:lstStyle/>
          <a:p>
            <a:pPr>
              <a:defRPr sz="4400"/>
            </a:pPr>
            <a:r>
              <a:t>Pick a problem based on what are you interested in?</a:t>
            </a:r>
          </a:p>
          <a:p>
            <a:pPr>
              <a:defRPr sz="4400"/>
            </a:pPr>
            <a:r>
              <a:t>Types of problems</a:t>
            </a:r>
          </a:p>
          <a:p>
            <a:pPr lvl="1">
              <a:defRPr sz="4400"/>
            </a:pPr>
            <a:r>
              <a:t>Building a cool NLP application</a:t>
            </a:r>
          </a:p>
          <a:p>
            <a:pPr lvl="1">
              <a:defRPr sz="4400"/>
            </a:pPr>
            <a:r>
              <a:t>Re-implementing / re-reproducing a recent paper</a:t>
            </a:r>
          </a:p>
          <a:p>
            <a:pPr lvl="1">
              <a:defRPr sz="4400"/>
            </a:pPr>
            <a:r>
              <a:t>Applying an existing neural model to a new task</a:t>
            </a:r>
          </a:p>
          <a:p>
            <a:pPr lvl="1">
              <a:defRPr sz="4400"/>
            </a:pPr>
            <a:r>
              <a:t>Implementing a complex neural architecture</a:t>
            </a:r>
          </a:p>
          <a:p>
            <a:pPr lvl="1">
              <a:defRPr sz="4400"/>
            </a:pPr>
            <a:r>
              <a:t>Proposing a new neural model or a new variation of an existing model</a:t>
            </a:r>
          </a:p>
          <a:p>
            <a:pPr lvl="1">
              <a:defRPr sz="4400"/>
            </a:pPr>
            <a:r>
              <a:t>Proposing a new training, optimization, or evaluation scheme</a:t>
            </a:r>
          </a:p>
          <a:p>
            <a:pPr lvl="1">
              <a:defRPr sz="4400"/>
            </a:pPr>
            <a:r>
              <a:t>Experimental and/or theoretical analysis of a NLP model</a:t>
            </a:r>
          </a:p>
          <a:p>
            <a:pPr lvl="1">
              <a:defRPr sz="4400"/>
            </a:pPr>
            <a:r>
              <a:t>Probing the capabilities of current NLP models</a:t>
            </a:r>
          </a:p>
        </p:txBody>
      </p:sp>
      <p:sp>
        <p:nvSpPr>
          <p:cNvPr id="273"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4" name="https://angelxuanchang.github.io/nlp-class/project.html"/>
          <p:cNvSpPr txBox="1"/>
          <p:nvPr/>
        </p:nvSpPr>
        <p:spPr>
          <a:xfrm>
            <a:off x="5603956" y="2469204"/>
            <a:ext cx="14004316"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https://angelxuanchang.github.io/nlp-class/project.html</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6" name="Screen Shot 2020-04-03 at 7.27.55 PM.png" descr="Screen Shot 2020-04-03 at 7.27.55 PM.png"/>
          <p:cNvPicPr>
            <a:picLocks noChangeAspect="1"/>
          </p:cNvPicPr>
          <p:nvPr/>
        </p:nvPicPr>
        <p:blipFill>
          <a:blip r:embed="rId2">
            <a:extLst/>
          </a:blip>
          <a:stretch>
            <a:fillRect/>
          </a:stretch>
        </p:blipFill>
        <p:spPr>
          <a:xfrm>
            <a:off x="4726982" y="2347955"/>
            <a:ext cx="15357630" cy="9678830"/>
          </a:xfrm>
          <a:prstGeom prst="rect">
            <a:avLst/>
          </a:prstGeom>
          <a:ln w="12700">
            <a:miter lim="400000"/>
          </a:ln>
        </p:spPr>
      </p:pic>
      <p:sp>
        <p:nvSpPr>
          <p:cNvPr id="277" name="Final project report"/>
          <p:cNvSpPr txBox="1"/>
          <p:nvPr/>
        </p:nvSpPr>
        <p:spPr>
          <a:xfrm>
            <a:off x="3872947" y="758187"/>
            <a:ext cx="7267703"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solidFill>
                  <a:schemeClr val="accent1">
                    <a:hueOff val="114395"/>
                    <a:lumOff val="-24975"/>
                  </a:schemeClr>
                </a:solidFill>
                <a:latin typeface="Optima"/>
                <a:ea typeface="Optima"/>
                <a:cs typeface="Optima"/>
                <a:sym typeface="Optima"/>
              </a:defRPr>
            </a:lvl1pPr>
          </a:lstStyle>
          <a:p>
            <a:pPr/>
            <a:r>
              <a:t>Final project report</a:t>
            </a:r>
          </a:p>
        </p:txBody>
      </p:sp>
      <p:sp>
        <p:nvSpPr>
          <p:cNvPr id="278"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9" name="Rough page layout: your report can have different number of pages for each section"/>
          <p:cNvSpPr txBox="1"/>
          <p:nvPr/>
        </p:nvSpPr>
        <p:spPr>
          <a:xfrm>
            <a:off x="152839" y="3076227"/>
            <a:ext cx="4562303" cy="286057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600">
                <a:solidFill>
                  <a:srgbClr val="5E5E5E"/>
                </a:solidFill>
              </a:defRPr>
            </a:lvl1pPr>
          </a:lstStyle>
          <a:p>
            <a:pPr/>
            <a:r>
              <a:t>Rough page layout: your report can have different number of pages for each section</a:t>
            </a:r>
          </a:p>
        </p:txBody>
      </p:sp>
      <p:sp>
        <p:nvSpPr>
          <p:cNvPr id="280" name="Title"/>
          <p:cNvSpPr txBox="1"/>
          <p:nvPr/>
        </p:nvSpPr>
        <p:spPr>
          <a:xfrm>
            <a:off x="6043960" y="2784155"/>
            <a:ext cx="915544" cy="61409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200"/>
            </a:lvl1pPr>
          </a:lstStyle>
          <a:p>
            <a:pPr/>
            <a:r>
              <a:t>Title</a:t>
            </a:r>
          </a:p>
        </p:txBody>
      </p:sp>
      <p:sp>
        <p:nvSpPr>
          <p:cNvPr id="281" name="Model or what approach you are taking"/>
          <p:cNvSpPr txBox="1"/>
          <p:nvPr/>
        </p:nvSpPr>
        <p:spPr>
          <a:xfrm>
            <a:off x="11880773" y="1891089"/>
            <a:ext cx="8563976" cy="67617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600">
                <a:solidFill>
                  <a:srgbClr val="5E5E5E"/>
                </a:solidFill>
              </a:defRPr>
            </a:lvl1pPr>
          </a:lstStyle>
          <a:p>
            <a:pPr/>
            <a:r>
              <a:t>Model or what approach you are taking</a:t>
            </a:r>
          </a:p>
        </p:txBody>
      </p:sp>
      <p:sp>
        <p:nvSpPr>
          <p:cNvPr id="282" name="8 pages not including references"/>
          <p:cNvSpPr txBox="1"/>
          <p:nvPr/>
        </p:nvSpPr>
        <p:spPr>
          <a:xfrm>
            <a:off x="11079326" y="995413"/>
            <a:ext cx="8563977" cy="67617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600">
                <a:solidFill>
                  <a:srgbClr val="5E5E5E"/>
                </a:solidFill>
              </a:defRPr>
            </a:lvl1pPr>
          </a:lstStyle>
          <a:p>
            <a:pPr/>
            <a:r>
              <a:t>8 pages not including references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2" grpId="3"/>
      <p:bldP build="whole" bldLvl="1" animBg="1" rev="0" advAuto="0" spid="279" grpId="1"/>
      <p:bldP build="whole" bldLvl="1" animBg="1" rev="0" advAuto="0" spid="281" grpId="2"/>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What is expected to be included in the project proposal"/>
          <p:cNvSpPr txBox="1"/>
          <p:nvPr/>
        </p:nvSpPr>
        <p:spPr>
          <a:xfrm>
            <a:off x="1912060" y="373412"/>
            <a:ext cx="20559879"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solidFill>
                  <a:schemeClr val="accent1">
                    <a:hueOff val="114395"/>
                    <a:lumOff val="-24975"/>
                  </a:schemeClr>
                </a:solidFill>
                <a:latin typeface="Optima"/>
                <a:ea typeface="Optima"/>
                <a:cs typeface="Optima"/>
                <a:sym typeface="Optima"/>
              </a:defRPr>
            </a:lvl1pPr>
          </a:lstStyle>
          <a:p>
            <a:pPr/>
            <a:r>
              <a:t>What is expected to be included in the project proposal</a:t>
            </a:r>
          </a:p>
        </p:txBody>
      </p:sp>
      <p:sp>
        <p:nvSpPr>
          <p:cNvPr id="285"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6" name="Include References"/>
          <p:cNvSpPr txBox="1"/>
          <p:nvPr/>
        </p:nvSpPr>
        <p:spPr>
          <a:xfrm>
            <a:off x="15493716" y="12715608"/>
            <a:ext cx="8146617" cy="78763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a:solidFill>
                  <a:schemeClr val="accent1">
                    <a:lumOff val="-13575"/>
                  </a:schemeClr>
                </a:solidFill>
              </a:defRPr>
            </a:lvl1pPr>
          </a:lstStyle>
          <a:p>
            <a:pPr/>
            <a:r>
              <a:t>Include References</a:t>
            </a:r>
          </a:p>
        </p:txBody>
      </p:sp>
      <p:sp>
        <p:nvSpPr>
          <p:cNvPr id="287" name="We expect you to have around 1-2 pages (can be more)"/>
          <p:cNvSpPr txBox="1"/>
          <p:nvPr/>
        </p:nvSpPr>
        <p:spPr>
          <a:xfrm>
            <a:off x="4353962" y="1700070"/>
            <a:ext cx="14890079" cy="67617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600">
                <a:solidFill>
                  <a:srgbClr val="5E5E5E"/>
                </a:solidFill>
              </a:defRPr>
            </a:lvl1pPr>
          </a:lstStyle>
          <a:p>
            <a:pPr/>
            <a:r>
              <a:t>We expect you to have around 1-2 pages (can be more)</a:t>
            </a:r>
          </a:p>
        </p:txBody>
      </p:sp>
      <p:pic>
        <p:nvPicPr>
          <p:cNvPr id="288" name="Screen Shot 2020-04-03 at 7.27.55 PM.png" descr="Screen Shot 2020-04-03 at 7.27.55 PM.png"/>
          <p:cNvPicPr>
            <a:picLocks noChangeAspect="1"/>
          </p:cNvPicPr>
          <p:nvPr/>
        </p:nvPicPr>
        <p:blipFill>
          <a:blip r:embed="rId2">
            <a:extLst/>
          </a:blip>
          <a:stretch>
            <a:fillRect/>
          </a:stretch>
        </p:blipFill>
        <p:spPr>
          <a:xfrm>
            <a:off x="4726982" y="2347955"/>
            <a:ext cx="15357630" cy="9678830"/>
          </a:xfrm>
          <a:prstGeom prst="rect">
            <a:avLst/>
          </a:prstGeom>
          <a:ln w="12700">
            <a:miter lim="400000"/>
          </a:ln>
        </p:spPr>
      </p:pic>
      <p:grpSp>
        <p:nvGrpSpPr>
          <p:cNvPr id="291" name="Group"/>
          <p:cNvGrpSpPr/>
          <p:nvPr/>
        </p:nvGrpSpPr>
        <p:grpSpPr>
          <a:xfrm>
            <a:off x="564311" y="7846755"/>
            <a:ext cx="5154662" cy="2793667"/>
            <a:chOff x="0" y="0"/>
            <a:chExt cx="5154661" cy="2793665"/>
          </a:xfrm>
        </p:grpSpPr>
        <p:sp>
          <p:nvSpPr>
            <p:cNvPr id="289" name="Data that you will use,…"/>
            <p:cNvSpPr txBox="1"/>
            <p:nvPr/>
          </p:nvSpPr>
          <p:spPr>
            <a:xfrm>
              <a:off x="0" y="-1"/>
              <a:ext cx="4221922" cy="27936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p>
              <a:pPr>
                <a:defRPr>
                  <a:solidFill>
                    <a:schemeClr val="accent1">
                      <a:lumOff val="-13575"/>
                    </a:schemeClr>
                  </a:solidFill>
                </a:defRPr>
              </a:pPr>
              <a:r>
                <a:t>Data that you will use, </a:t>
              </a:r>
            </a:p>
            <a:p>
              <a:pPr>
                <a:defRPr>
                  <a:solidFill>
                    <a:schemeClr val="accent1">
                      <a:lumOff val="-13575"/>
                    </a:schemeClr>
                  </a:solidFill>
                </a:defRPr>
              </a:pPr>
              <a:r>
                <a:t>Maybe show </a:t>
              </a:r>
              <a:r>
                <a:rPr b="1"/>
                <a:t>examples</a:t>
              </a:r>
              <a:r>
                <a:t>!</a:t>
              </a:r>
            </a:p>
          </p:txBody>
        </p:sp>
        <p:sp>
          <p:nvSpPr>
            <p:cNvPr id="290" name="Line"/>
            <p:cNvSpPr/>
            <p:nvPr/>
          </p:nvSpPr>
          <p:spPr>
            <a:xfrm flipV="1">
              <a:off x="3457221" y="1018086"/>
              <a:ext cx="1697441" cy="1"/>
            </a:xfrm>
            <a:prstGeom prst="line">
              <a:avLst/>
            </a:prstGeom>
            <a:noFill/>
            <a:ln w="762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grpSp>
      <p:grpSp>
        <p:nvGrpSpPr>
          <p:cNvPr id="294" name="Group"/>
          <p:cNvGrpSpPr/>
          <p:nvPr/>
        </p:nvGrpSpPr>
        <p:grpSpPr>
          <a:xfrm>
            <a:off x="1156691" y="10926626"/>
            <a:ext cx="11602817" cy="2499292"/>
            <a:chOff x="0" y="0"/>
            <a:chExt cx="11602815" cy="2499291"/>
          </a:xfrm>
        </p:grpSpPr>
        <p:sp>
          <p:nvSpPr>
            <p:cNvPr id="292" name="Consider what metrics you will use and methods you will compare against"/>
            <p:cNvSpPr txBox="1"/>
            <p:nvPr/>
          </p:nvSpPr>
          <p:spPr>
            <a:xfrm>
              <a:off x="0" y="1051263"/>
              <a:ext cx="11602816" cy="14480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lvl1pPr>
                <a:defRPr>
                  <a:solidFill>
                    <a:schemeClr val="accent1">
                      <a:lumOff val="-13575"/>
                    </a:schemeClr>
                  </a:solidFill>
                </a:defRPr>
              </a:lvl1pPr>
            </a:lstStyle>
            <a:p>
              <a:pPr/>
              <a:r>
                <a:t>Consider what metrics you will use and methods you will compare against</a:t>
              </a:r>
            </a:p>
          </p:txBody>
        </p:sp>
        <p:sp>
          <p:nvSpPr>
            <p:cNvPr id="293" name="Line"/>
            <p:cNvSpPr/>
            <p:nvPr/>
          </p:nvSpPr>
          <p:spPr>
            <a:xfrm flipV="1">
              <a:off x="7261939" y="0"/>
              <a:ext cx="1195334" cy="1195333"/>
            </a:xfrm>
            <a:prstGeom prst="line">
              <a:avLst/>
            </a:prstGeom>
            <a:noFill/>
            <a:ln w="762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grpSp>
      <p:grpSp>
        <p:nvGrpSpPr>
          <p:cNvPr id="297" name="Group"/>
          <p:cNvGrpSpPr/>
          <p:nvPr/>
        </p:nvGrpSpPr>
        <p:grpSpPr>
          <a:xfrm>
            <a:off x="18763530" y="3059137"/>
            <a:ext cx="5394129" cy="2768830"/>
            <a:chOff x="0" y="0"/>
            <a:chExt cx="5394127" cy="2768828"/>
          </a:xfrm>
        </p:grpSpPr>
        <p:sp>
          <p:nvSpPr>
            <p:cNvPr id="295" name="Some preliminary idea of the approach you will take"/>
            <p:cNvSpPr txBox="1"/>
            <p:nvPr/>
          </p:nvSpPr>
          <p:spPr>
            <a:xfrm>
              <a:off x="1172205" y="-1"/>
              <a:ext cx="4221923" cy="27688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lvl1pPr>
                <a:defRPr>
                  <a:solidFill>
                    <a:schemeClr val="accent1">
                      <a:lumOff val="-13575"/>
                    </a:schemeClr>
                  </a:solidFill>
                </a:defRPr>
              </a:lvl1pPr>
            </a:lstStyle>
            <a:p>
              <a:pPr/>
              <a:r>
                <a:t>Some preliminary idea of the approach you will take</a:t>
              </a:r>
            </a:p>
          </p:txBody>
        </p:sp>
        <p:sp>
          <p:nvSpPr>
            <p:cNvPr id="296" name="Line"/>
            <p:cNvSpPr/>
            <p:nvPr/>
          </p:nvSpPr>
          <p:spPr>
            <a:xfrm flipH="1" flipV="1">
              <a:off x="-1" y="437086"/>
              <a:ext cx="1606989" cy="1"/>
            </a:xfrm>
            <a:prstGeom prst="line">
              <a:avLst/>
            </a:prstGeom>
            <a:noFill/>
            <a:ln w="76200" cap="flat">
              <a:solidFill>
                <a:schemeClr val="accent1">
                  <a:lumOff val="-13575"/>
                </a:schemeClr>
              </a:solidFill>
              <a:prstDash val="solid"/>
              <a:miter lim="400000"/>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grpSp>
      <p:sp>
        <p:nvSpPr>
          <p:cNvPr id="298" name="Rectangle"/>
          <p:cNvSpPr/>
          <p:nvPr/>
        </p:nvSpPr>
        <p:spPr>
          <a:xfrm>
            <a:off x="4634928" y="2526806"/>
            <a:ext cx="7630137" cy="4673830"/>
          </a:xfrm>
          <a:prstGeom prst="rect">
            <a:avLst/>
          </a:prstGeom>
          <a:ln w="76200">
            <a:solidFill>
              <a:schemeClr val="accent1">
                <a:lumOff val="-1357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29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2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4" grpId="6"/>
      <p:bldP build="whole" bldLvl="1" animBg="1" rev="0" advAuto="0" spid="286" grpId="2"/>
      <p:bldP build="whole" bldLvl="1" animBg="1" rev="0" advAuto="0" spid="298" grpId="1"/>
      <p:bldP build="whole" bldLvl="1" animBg="1" rev="0" advAuto="0" spid="297" grpId="4"/>
      <p:bldP build="whole" bldLvl="1" animBg="1" rev="0" advAuto="0" spid="287" grpId="3"/>
      <p:bldP build="whole" bldLvl="1" animBg="1" rev="0" advAuto="0" spid="291" grpId="5"/>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0" name="Be careful if you try to use LLMs to help you with your abstract!"/>
          <p:cNvSpPr txBox="1"/>
          <p:nvPr>
            <p:ph type="body" idx="1"/>
          </p:nvPr>
        </p:nvSpPr>
        <p:spPr>
          <a:xfrm>
            <a:off x="2796702" y="3765110"/>
            <a:ext cx="19801236" cy="8227981"/>
          </a:xfrm>
          <a:prstGeom prst="rect">
            <a:avLst/>
          </a:prstGeom>
        </p:spPr>
        <p:txBody>
          <a:bodyPr/>
          <a:lstStyle/>
          <a:p>
            <a:pPr marL="0" indent="0">
              <a:buSzTx/>
              <a:buNone/>
              <a:defRPr sz="7200">
                <a:latin typeface="Helvetica Neue"/>
                <a:ea typeface="Helvetica Neue"/>
                <a:cs typeface="Helvetica Neue"/>
                <a:sym typeface="Helvetica Neue"/>
              </a:defRPr>
            </a:pPr>
            <a:r>
              <a:t>Be </a:t>
            </a:r>
            <a:r>
              <a:rPr b="1"/>
              <a:t>careful</a:t>
            </a:r>
            <a:r>
              <a:t> if you try to use LLMs to help you with your abstract!</a:t>
            </a:r>
          </a:p>
        </p:txBody>
      </p:sp>
      <p:sp>
        <p:nvSpPr>
          <p:cNvPr id="3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Title: BERT-Enhanced Sentiment Analysis for Toxic Comment Classification: A Comprehensive Investigation…"/>
          <p:cNvSpPr txBox="1"/>
          <p:nvPr>
            <p:ph type="body" idx="1"/>
          </p:nvPr>
        </p:nvSpPr>
        <p:spPr>
          <a:xfrm>
            <a:off x="1464296" y="2584810"/>
            <a:ext cx="21815165" cy="10017361"/>
          </a:xfrm>
          <a:prstGeom prst="rect">
            <a:avLst/>
          </a:prstGeom>
        </p:spPr>
        <p:txBody>
          <a:bodyPr/>
          <a:lstStyle/>
          <a:p>
            <a:pPr marL="0" indent="0" defTabSz="457200">
              <a:spcBef>
                <a:spcPts val="2000"/>
              </a:spcBef>
              <a:buSzTx/>
              <a:buNone/>
              <a:defRPr sz="3600">
                <a:solidFill>
                  <a:srgbClr val="0D0D0D"/>
                </a:solidFill>
                <a:latin typeface="Helvetica"/>
                <a:ea typeface="Helvetica"/>
                <a:cs typeface="Helvetica"/>
                <a:sym typeface="Helvetica"/>
              </a:defRPr>
            </a:pPr>
            <a:r>
              <a:t>Title: BERT-Enhanced Sentiment Analysis for Toxic Comment Classification: A Comprehensive Investigation</a:t>
            </a:r>
          </a:p>
          <a:p>
            <a:pPr marL="0" indent="0" defTabSz="457200">
              <a:spcBef>
                <a:spcPts val="2000"/>
              </a:spcBef>
              <a:buSzTx/>
              <a:buNone/>
              <a:defRPr sz="3600">
                <a:solidFill>
                  <a:srgbClr val="0D0D0D"/>
                </a:solidFill>
                <a:latin typeface="Helvetica"/>
                <a:ea typeface="Helvetica"/>
                <a:cs typeface="Helvetica"/>
                <a:sym typeface="Helvetica"/>
              </a:defRPr>
            </a:pPr>
            <a:r>
              <a:t>Abstract:</a:t>
            </a:r>
          </a:p>
          <a:p>
            <a:pPr marL="0" indent="0" defTabSz="457200">
              <a:spcBef>
                <a:spcPts val="0"/>
              </a:spcBef>
              <a:buSzTx/>
              <a:buNone/>
              <a:defRPr sz="3600">
                <a:solidFill>
                  <a:srgbClr val="0D0D0D"/>
                </a:solidFill>
                <a:latin typeface="Helvetica"/>
                <a:ea typeface="Helvetica"/>
                <a:cs typeface="Helvetica"/>
                <a:sym typeface="Helvetica"/>
              </a:defRPr>
            </a:pPr>
            <a:r>
              <a:t>This class project delves into the realm of toxic comment classification using Bidirectional Encoder Representations from Transformers (BERT), an advanced natural language processing model. Toxic comments pose significant challenges in online discourse, necessitating robust sentiment analysis tools for content moderation. The project begins by elucidating the theoretical underpinnings of BERT and its capacity for capturing contextualized word embeddings. We focus on the specific application of toxic comment classification, addressing preprocessing steps, dataset selection, and domain-specific challenges associated with online language. Evaluation metrics such as accuracy, precision, recall, and F1 score are employed to assess the effectiveness of BERT in identifying and categorizing toxic comments. Additionally, the interpretability of the model is explored through attention mechanisms, shedding light on key linguistic indicators of toxicity. The project aims to provide insights into the application of BERT for enhancing content moderation efforts, ultimately contributing to a safer and more inclusive online environment.</a:t>
            </a:r>
          </a:p>
        </p:txBody>
      </p:sp>
      <p:sp>
        <p:nvSpPr>
          <p:cNvPr id="3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5" name="pasted-movie.png" descr="pasted-movie.png"/>
          <p:cNvPicPr>
            <a:picLocks noChangeAspect="1"/>
          </p:cNvPicPr>
          <p:nvPr/>
        </p:nvPicPr>
        <p:blipFill>
          <a:blip r:embed="rId2">
            <a:extLst/>
          </a:blip>
          <a:stretch>
            <a:fillRect/>
          </a:stretch>
        </p:blipFill>
        <p:spPr>
          <a:xfrm>
            <a:off x="296362" y="539426"/>
            <a:ext cx="15645043" cy="2229164"/>
          </a:xfrm>
          <a:prstGeom prst="rect">
            <a:avLst/>
          </a:prstGeom>
          <a:ln w="12700">
            <a:miter lim="400000"/>
          </a:ln>
        </p:spPr>
      </p:pic>
      <p:sp>
        <p:nvSpPr>
          <p:cNvPr id="306" name="Using ChatGPT for abstract writing"/>
          <p:cNvSpPr txBox="1"/>
          <p:nvPr>
            <p:ph type="title"/>
          </p:nvPr>
        </p:nvSpPr>
        <p:spPr>
          <a:xfrm>
            <a:off x="14113043" y="156597"/>
            <a:ext cx="10078820" cy="1017427"/>
          </a:xfrm>
          <a:prstGeom prst="rect">
            <a:avLst/>
          </a:prstGeom>
        </p:spPr>
        <p:txBody>
          <a:bodyPr/>
          <a:lstStyle>
            <a:lvl1pPr defTabSz="566856">
              <a:defRPr sz="5382"/>
            </a:lvl1pPr>
          </a:lstStyle>
          <a:p>
            <a:pPr/>
            <a:r>
              <a:t>Using ChatGPT for abstract writing</a:t>
            </a:r>
          </a:p>
        </p:txBody>
      </p:sp>
      <p:pic>
        <p:nvPicPr>
          <p:cNvPr id="307" name="pasted-movie.png" descr="pasted-movie.png"/>
          <p:cNvPicPr>
            <a:picLocks noChangeAspect="1"/>
          </p:cNvPicPr>
          <p:nvPr/>
        </p:nvPicPr>
        <p:blipFill>
          <a:blip r:embed="rId3">
            <a:extLst/>
          </a:blip>
          <a:stretch>
            <a:fillRect/>
          </a:stretch>
        </p:blipFill>
        <p:spPr>
          <a:xfrm>
            <a:off x="454788" y="2389640"/>
            <a:ext cx="2265625" cy="698426"/>
          </a:xfrm>
          <a:prstGeom prst="rect">
            <a:avLst/>
          </a:prstGeom>
          <a:ln w="12700">
            <a:miter lim="400000"/>
          </a:ln>
        </p:spPr>
      </p:pic>
      <p:sp>
        <p:nvSpPr>
          <p:cNvPr id="308" name="(Spring 2025)"/>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2025)</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Title: BERT-Enhanced Sentiment Analysis for Toxic Comment Classification: A Comprehensive Investigation…"/>
          <p:cNvSpPr txBox="1"/>
          <p:nvPr>
            <p:ph type="body" idx="1"/>
          </p:nvPr>
        </p:nvSpPr>
        <p:spPr>
          <a:xfrm>
            <a:off x="1464296" y="2584810"/>
            <a:ext cx="21815165" cy="10017361"/>
          </a:xfrm>
          <a:prstGeom prst="rect">
            <a:avLst/>
          </a:prstGeom>
        </p:spPr>
        <p:txBody>
          <a:bodyPr/>
          <a:lstStyle/>
          <a:p>
            <a:pPr marL="0" indent="0" defTabSz="457200">
              <a:spcBef>
                <a:spcPts val="2000"/>
              </a:spcBef>
              <a:buSzTx/>
              <a:buNone/>
              <a:defRPr sz="3600">
                <a:solidFill>
                  <a:srgbClr val="0D0D0D"/>
                </a:solidFill>
                <a:latin typeface="Helvetica"/>
                <a:ea typeface="Helvetica"/>
                <a:cs typeface="Helvetica"/>
                <a:sym typeface="Helvetica"/>
              </a:defRPr>
            </a:pPr>
            <a:r>
              <a:t>Title: BERT-Enhanced Sentiment Analysis for Toxic Comment Classification: A Comprehensive Investigation</a:t>
            </a:r>
          </a:p>
          <a:p>
            <a:pPr marL="0" indent="0" defTabSz="457200">
              <a:spcBef>
                <a:spcPts val="2000"/>
              </a:spcBef>
              <a:buSzTx/>
              <a:buNone/>
              <a:defRPr sz="3600">
                <a:solidFill>
                  <a:srgbClr val="0D0D0D"/>
                </a:solidFill>
                <a:latin typeface="Helvetica"/>
                <a:ea typeface="Helvetica"/>
                <a:cs typeface="Helvetica"/>
                <a:sym typeface="Helvetica"/>
              </a:defRPr>
            </a:pPr>
            <a:r>
              <a:t>Abstract:</a:t>
            </a:r>
          </a:p>
          <a:p>
            <a:pPr marL="0" indent="0" defTabSz="457200">
              <a:spcBef>
                <a:spcPts val="0"/>
              </a:spcBef>
              <a:buSzTx/>
              <a:buNone/>
              <a:defRPr sz="3600">
                <a:solidFill>
                  <a:srgbClr val="0D0D0D"/>
                </a:solidFill>
                <a:latin typeface="Helvetica"/>
                <a:ea typeface="Helvetica"/>
                <a:cs typeface="Helvetica"/>
                <a:sym typeface="Helvetica"/>
              </a:defRPr>
            </a:pPr>
            <a:r>
              <a:t>This class project delves into the realm of toxic comment classification using Bidirectional Encoder Representations from Transformers (BERT)</a:t>
            </a:r>
            <a:r>
              <a:rPr strike="sngStrike">
                <a:solidFill>
                  <a:schemeClr val="accent5">
                    <a:lumOff val="-29866"/>
                  </a:schemeClr>
                </a:solidFill>
              </a:rPr>
              <a:t>, an advanced natural language processing model</a:t>
            </a:r>
            <a:r>
              <a:t>. Toxic comments pose significant challenges in online discourse, necessitating robust sentiment analysis tools for content moderation. The project begins by elucidating the theoretical underpinnings of BERT and its capacity for capturing contextualized word embeddings. We focus on the specific application of toxic comment classification, addressing preprocessing steps, dataset selection, and domain-specific challenges associated with online language. Evaluation metrics such as accuracy, precision, recall, and F1 score are employed to assess the effectiveness of BERT in identifying and categorizing toxic comments. Additionally, the interpretability of the model is explored through attention mechanisms, shedding light on key linguistic indicators of toxicity. The project aims to provide insights into the application of BERT for enhancing content moderation efforts, ultimately contributing to a safer and more inclusive online environment.</a:t>
            </a:r>
          </a:p>
        </p:txBody>
      </p:sp>
      <p:sp>
        <p:nvSpPr>
          <p:cNvPr id="31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12" name="pasted-movie.png" descr="pasted-movie.png"/>
          <p:cNvPicPr>
            <a:picLocks noChangeAspect="1"/>
          </p:cNvPicPr>
          <p:nvPr/>
        </p:nvPicPr>
        <p:blipFill>
          <a:blip r:embed="rId2">
            <a:extLst/>
          </a:blip>
          <a:stretch>
            <a:fillRect/>
          </a:stretch>
        </p:blipFill>
        <p:spPr>
          <a:xfrm>
            <a:off x="296362" y="539426"/>
            <a:ext cx="15645043" cy="2229164"/>
          </a:xfrm>
          <a:prstGeom prst="rect">
            <a:avLst/>
          </a:prstGeom>
          <a:ln w="12700">
            <a:miter lim="400000"/>
          </a:ln>
        </p:spPr>
      </p:pic>
      <p:sp>
        <p:nvSpPr>
          <p:cNvPr id="313" name="Using ChatGPT for abstract writing"/>
          <p:cNvSpPr txBox="1"/>
          <p:nvPr>
            <p:ph type="title"/>
          </p:nvPr>
        </p:nvSpPr>
        <p:spPr>
          <a:xfrm>
            <a:off x="14113043" y="156597"/>
            <a:ext cx="10078820" cy="1017427"/>
          </a:xfrm>
          <a:prstGeom prst="rect">
            <a:avLst/>
          </a:prstGeom>
        </p:spPr>
        <p:txBody>
          <a:bodyPr/>
          <a:lstStyle>
            <a:lvl1pPr defTabSz="566856">
              <a:defRPr sz="5382"/>
            </a:lvl1pPr>
          </a:lstStyle>
          <a:p>
            <a:pPr/>
            <a:r>
              <a:t>Using ChatGPT for abstract writing</a:t>
            </a:r>
          </a:p>
        </p:txBody>
      </p:sp>
      <p:pic>
        <p:nvPicPr>
          <p:cNvPr id="314" name="pasted-movie.png" descr="pasted-movie.png"/>
          <p:cNvPicPr>
            <a:picLocks noChangeAspect="1"/>
          </p:cNvPicPr>
          <p:nvPr/>
        </p:nvPicPr>
        <p:blipFill>
          <a:blip r:embed="rId3">
            <a:extLst/>
          </a:blip>
          <a:stretch>
            <a:fillRect/>
          </a:stretch>
        </p:blipFill>
        <p:spPr>
          <a:xfrm>
            <a:off x="454788" y="2389640"/>
            <a:ext cx="2265625" cy="698426"/>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Title: BERT-Enhanced Sentiment Analysis for Toxic Comment Classification: A Comprehensive Investigation…"/>
          <p:cNvSpPr txBox="1"/>
          <p:nvPr>
            <p:ph type="body" idx="1"/>
          </p:nvPr>
        </p:nvSpPr>
        <p:spPr>
          <a:xfrm>
            <a:off x="1464296" y="2584810"/>
            <a:ext cx="21815165" cy="10017361"/>
          </a:xfrm>
          <a:prstGeom prst="rect">
            <a:avLst/>
          </a:prstGeom>
        </p:spPr>
        <p:txBody>
          <a:bodyPr/>
          <a:lstStyle/>
          <a:p>
            <a:pPr marL="0" indent="0" defTabSz="457200">
              <a:spcBef>
                <a:spcPts val="2000"/>
              </a:spcBef>
              <a:buSzTx/>
              <a:buNone/>
              <a:defRPr sz="3600">
                <a:solidFill>
                  <a:srgbClr val="0D0D0D"/>
                </a:solidFill>
                <a:latin typeface="Helvetica"/>
                <a:ea typeface="Helvetica"/>
                <a:cs typeface="Helvetica"/>
                <a:sym typeface="Helvetica"/>
              </a:defRPr>
            </a:pPr>
            <a:r>
              <a:t>Title: BERT-Enhanced Sentiment Analysis for Toxic Comment Classification: A Comprehensive Investigation</a:t>
            </a:r>
          </a:p>
          <a:p>
            <a:pPr marL="0" indent="0" defTabSz="457200">
              <a:spcBef>
                <a:spcPts val="2000"/>
              </a:spcBef>
              <a:buSzTx/>
              <a:buNone/>
              <a:defRPr sz="3600">
                <a:solidFill>
                  <a:srgbClr val="0D0D0D"/>
                </a:solidFill>
                <a:latin typeface="Helvetica"/>
                <a:ea typeface="Helvetica"/>
                <a:cs typeface="Helvetica"/>
                <a:sym typeface="Helvetica"/>
              </a:defRPr>
            </a:pPr>
            <a:r>
              <a:t>Abstract:</a:t>
            </a:r>
          </a:p>
          <a:p>
            <a:pPr marL="0" indent="0" defTabSz="457200">
              <a:spcBef>
                <a:spcPts val="0"/>
              </a:spcBef>
              <a:buSzTx/>
              <a:buNone/>
              <a:defRPr sz="3600">
                <a:solidFill>
                  <a:srgbClr val="0D0D0D"/>
                </a:solidFill>
                <a:latin typeface="Helvetica"/>
                <a:ea typeface="Helvetica"/>
                <a:cs typeface="Helvetica"/>
                <a:sym typeface="Helvetica"/>
              </a:defRPr>
            </a:pPr>
            <a:r>
              <a:t>This class project delves into the realm of toxic comment classification using Bidirectional Encoder Representations from Transformers (BERT)</a:t>
            </a:r>
            <a:r>
              <a:rPr strike="sngStrike">
                <a:solidFill>
                  <a:schemeClr val="accent5">
                    <a:lumOff val="-29866"/>
                  </a:schemeClr>
                </a:solidFill>
              </a:rPr>
              <a:t>, an advanced natural language processing model</a:t>
            </a:r>
            <a:r>
              <a:t>. Toxic comments pose significant challenges in online discourse, necessitating robust sentiment analysis tools for content moderation. </a:t>
            </a:r>
            <a:r>
              <a:rPr b="1"/>
              <a:t>The project begins by elucidating the theoretical underpinnings of BERT and its capacity for capturing contextualized word embeddings. We focus on the specific application of toxic comment classification, addressing preprocessing steps, dataset selection, and domain-specific challenges associated with online language.</a:t>
            </a:r>
            <a:r>
              <a:t> Evaluation metrics such as accuracy, precision, recall, and F1 score are employed to assess the effectiveness of BERT in identifying and categorizing toxic comments. Additionally, the interpretability of the model is explored through attention mechanisms, shedding light on key linguistic indicators of toxicity. The project aims to provide insights into the application of BERT for enhancing content moderation efforts, ultimately contributing to a safer and more inclusive online environment.</a:t>
            </a:r>
          </a:p>
        </p:txBody>
      </p:sp>
      <p:sp>
        <p:nvSpPr>
          <p:cNvPr id="3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18" name="pasted-movie.png" descr="pasted-movie.png"/>
          <p:cNvPicPr>
            <a:picLocks noChangeAspect="1"/>
          </p:cNvPicPr>
          <p:nvPr/>
        </p:nvPicPr>
        <p:blipFill>
          <a:blip r:embed="rId2">
            <a:extLst/>
          </a:blip>
          <a:stretch>
            <a:fillRect/>
          </a:stretch>
        </p:blipFill>
        <p:spPr>
          <a:xfrm>
            <a:off x="296362" y="539426"/>
            <a:ext cx="15645043" cy="2229164"/>
          </a:xfrm>
          <a:prstGeom prst="rect">
            <a:avLst/>
          </a:prstGeom>
          <a:ln w="12700">
            <a:miter lim="400000"/>
          </a:ln>
        </p:spPr>
      </p:pic>
      <p:sp>
        <p:nvSpPr>
          <p:cNvPr id="319" name="Using ChatGPT for abstract writing"/>
          <p:cNvSpPr txBox="1"/>
          <p:nvPr>
            <p:ph type="title"/>
          </p:nvPr>
        </p:nvSpPr>
        <p:spPr>
          <a:xfrm>
            <a:off x="14113043" y="156597"/>
            <a:ext cx="10078820" cy="1017427"/>
          </a:xfrm>
          <a:prstGeom prst="rect">
            <a:avLst/>
          </a:prstGeom>
        </p:spPr>
        <p:txBody>
          <a:bodyPr/>
          <a:lstStyle>
            <a:lvl1pPr defTabSz="566856">
              <a:defRPr sz="5382"/>
            </a:lvl1pPr>
          </a:lstStyle>
          <a:p>
            <a:pPr/>
            <a:r>
              <a:t>Using ChatGPT for abstract writing</a:t>
            </a:r>
          </a:p>
        </p:txBody>
      </p:sp>
      <p:pic>
        <p:nvPicPr>
          <p:cNvPr id="320" name="pasted-movie.png" descr="pasted-movie.png"/>
          <p:cNvPicPr>
            <a:picLocks noChangeAspect="1"/>
          </p:cNvPicPr>
          <p:nvPr/>
        </p:nvPicPr>
        <p:blipFill>
          <a:blip r:embed="rId3">
            <a:extLst/>
          </a:blip>
          <a:stretch>
            <a:fillRect/>
          </a:stretch>
        </p:blipFill>
        <p:spPr>
          <a:xfrm>
            <a:off x="454788" y="2389640"/>
            <a:ext cx="2265625" cy="698426"/>
          </a:xfrm>
          <a:prstGeom prst="rect">
            <a:avLst/>
          </a:prstGeom>
          <a:ln w="12700">
            <a:miter lim="400000"/>
          </a:ln>
        </p:spPr>
      </p:pic>
      <p:sp>
        <p:nvSpPr>
          <p:cNvPr id="321" name="Rectangle"/>
          <p:cNvSpPr/>
          <p:nvPr/>
        </p:nvSpPr>
        <p:spPr>
          <a:xfrm>
            <a:off x="1458388" y="6807917"/>
            <a:ext cx="22051460" cy="2225818"/>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322" name="Vague and not informative"/>
          <p:cNvSpPr txBox="1"/>
          <p:nvPr/>
        </p:nvSpPr>
        <p:spPr>
          <a:xfrm>
            <a:off x="8597134" y="9252382"/>
            <a:ext cx="7189732" cy="787630"/>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Vague and not informative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Title: BERT-Enhanced Sentiment Analysis for Toxic Comment Classification: A Comprehensive Investigation…"/>
          <p:cNvSpPr txBox="1"/>
          <p:nvPr>
            <p:ph type="body" idx="1"/>
          </p:nvPr>
        </p:nvSpPr>
        <p:spPr>
          <a:xfrm>
            <a:off x="1464296" y="2584810"/>
            <a:ext cx="21815165" cy="10017361"/>
          </a:xfrm>
          <a:prstGeom prst="rect">
            <a:avLst/>
          </a:prstGeom>
        </p:spPr>
        <p:txBody>
          <a:bodyPr/>
          <a:lstStyle/>
          <a:p>
            <a:pPr marL="0" indent="0" defTabSz="457200">
              <a:spcBef>
                <a:spcPts val="2000"/>
              </a:spcBef>
              <a:buSzTx/>
              <a:buNone/>
              <a:defRPr sz="3600">
                <a:solidFill>
                  <a:srgbClr val="0D0D0D"/>
                </a:solidFill>
                <a:latin typeface="Helvetica"/>
                <a:ea typeface="Helvetica"/>
                <a:cs typeface="Helvetica"/>
                <a:sym typeface="Helvetica"/>
              </a:defRPr>
            </a:pPr>
            <a:r>
              <a:t>Title: BERT-Enhanced Sentiment Analysis for Toxic Comment Classification: A Comprehensive Investigation</a:t>
            </a:r>
          </a:p>
          <a:p>
            <a:pPr marL="0" indent="0" defTabSz="457200">
              <a:spcBef>
                <a:spcPts val="2000"/>
              </a:spcBef>
              <a:buSzTx/>
              <a:buNone/>
              <a:defRPr sz="3600">
                <a:solidFill>
                  <a:srgbClr val="0D0D0D"/>
                </a:solidFill>
                <a:latin typeface="Helvetica"/>
                <a:ea typeface="Helvetica"/>
                <a:cs typeface="Helvetica"/>
                <a:sym typeface="Helvetica"/>
              </a:defRPr>
            </a:pPr>
            <a:r>
              <a:t>Abstract:</a:t>
            </a:r>
          </a:p>
          <a:p>
            <a:pPr marL="0" indent="0" defTabSz="457200">
              <a:spcBef>
                <a:spcPts val="0"/>
              </a:spcBef>
              <a:buSzTx/>
              <a:buNone/>
              <a:defRPr sz="3600">
                <a:solidFill>
                  <a:srgbClr val="0D0D0D"/>
                </a:solidFill>
                <a:latin typeface="Helvetica"/>
                <a:ea typeface="Helvetica"/>
                <a:cs typeface="Helvetica"/>
                <a:sym typeface="Helvetica"/>
              </a:defRPr>
            </a:pPr>
            <a:r>
              <a:t>This class project delves into the realm of toxic comment classification using Bidirectional Encoder Representations from Transformers (BERT)</a:t>
            </a:r>
            <a:r>
              <a:rPr strike="sngStrike">
                <a:solidFill>
                  <a:schemeClr val="accent5">
                    <a:lumOff val="-29866"/>
                  </a:schemeClr>
                </a:solidFill>
              </a:rPr>
              <a:t>, an advanced natural language processing model</a:t>
            </a:r>
            <a:r>
              <a:t>. Toxic comments pose significant challenges in online discourse, necessitating robust sentiment analysis tools for content moderation. The project begins by elucidating the theoretical underpinnings of BERT and its capacity for capturing contextualized word embeddings. We focus on the specific application of toxic comment classification, addressing preprocessing steps, dataset selection, and domain-specific challenges associated with online language. </a:t>
            </a:r>
            <a:r>
              <a:rPr>
                <a:solidFill>
                  <a:schemeClr val="accent3">
                    <a:hueOff val="914337"/>
                    <a:satOff val="31515"/>
                    <a:lumOff val="-30790"/>
                  </a:schemeClr>
                </a:solidFill>
              </a:rPr>
              <a:t>Evaluation metrics such as accuracy, precision, recall, and F1 score are employed to assess the effectiveness of BERT in identifying and categorizing toxic comments.</a:t>
            </a:r>
            <a:r>
              <a:t> Additionally, the interpretability of the model is explored through attention mechanisms, shedding light on key linguistic indicators of toxicity. The project aims to provide insights into the application of BERT for enhancing content moderation efforts, ultimately contributing to a safer and more inclusive online environment.</a:t>
            </a:r>
          </a:p>
        </p:txBody>
      </p:sp>
      <p:sp>
        <p:nvSpPr>
          <p:cNvPr id="32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26" name="pasted-movie.png" descr="pasted-movie.png"/>
          <p:cNvPicPr>
            <a:picLocks noChangeAspect="1"/>
          </p:cNvPicPr>
          <p:nvPr/>
        </p:nvPicPr>
        <p:blipFill>
          <a:blip r:embed="rId2">
            <a:extLst/>
          </a:blip>
          <a:stretch>
            <a:fillRect/>
          </a:stretch>
        </p:blipFill>
        <p:spPr>
          <a:xfrm>
            <a:off x="296362" y="539426"/>
            <a:ext cx="15645043" cy="2229164"/>
          </a:xfrm>
          <a:prstGeom prst="rect">
            <a:avLst/>
          </a:prstGeom>
          <a:ln w="12700">
            <a:miter lim="400000"/>
          </a:ln>
        </p:spPr>
      </p:pic>
      <p:sp>
        <p:nvSpPr>
          <p:cNvPr id="327" name="Using ChatGPT for abstract writing"/>
          <p:cNvSpPr txBox="1"/>
          <p:nvPr>
            <p:ph type="title"/>
          </p:nvPr>
        </p:nvSpPr>
        <p:spPr>
          <a:xfrm>
            <a:off x="14113043" y="156597"/>
            <a:ext cx="10078820" cy="1017427"/>
          </a:xfrm>
          <a:prstGeom prst="rect">
            <a:avLst/>
          </a:prstGeom>
        </p:spPr>
        <p:txBody>
          <a:bodyPr/>
          <a:lstStyle>
            <a:lvl1pPr defTabSz="566856">
              <a:defRPr sz="5382"/>
            </a:lvl1pPr>
          </a:lstStyle>
          <a:p>
            <a:pPr/>
            <a:r>
              <a:t>Using ChatGPT for abstract writing</a:t>
            </a:r>
          </a:p>
        </p:txBody>
      </p:sp>
      <p:pic>
        <p:nvPicPr>
          <p:cNvPr id="328" name="pasted-movie.png" descr="pasted-movie.png"/>
          <p:cNvPicPr>
            <a:picLocks noChangeAspect="1"/>
          </p:cNvPicPr>
          <p:nvPr/>
        </p:nvPicPr>
        <p:blipFill>
          <a:blip r:embed="rId3">
            <a:extLst/>
          </a:blip>
          <a:stretch>
            <a:fillRect/>
          </a:stretch>
        </p:blipFill>
        <p:spPr>
          <a:xfrm>
            <a:off x="454788" y="2389640"/>
            <a:ext cx="2265625" cy="698426"/>
          </a:xfrm>
          <a:prstGeom prst="rect">
            <a:avLst/>
          </a:prstGeom>
          <a:ln w="12700">
            <a:miter lim="400000"/>
          </a:ln>
        </p:spPr>
      </p:pic>
      <p:sp>
        <p:nvSpPr>
          <p:cNvPr id="329" name="Okay"/>
          <p:cNvSpPr txBox="1"/>
          <p:nvPr/>
        </p:nvSpPr>
        <p:spPr>
          <a:xfrm>
            <a:off x="8317038" y="7758532"/>
            <a:ext cx="2410697" cy="787629"/>
          </a:xfrm>
          <a:prstGeom prst="rect">
            <a:avLst/>
          </a:prstGeom>
          <a:solidFill>
            <a:schemeClr val="accent3">
              <a:hueOff val="362282"/>
              <a:satOff val="31803"/>
              <a:lumOff val="-1824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Okay</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Title: BERT-Enhanced Sentiment Analysis for Toxic Comment Classification: A Comprehensive Investigation…"/>
          <p:cNvSpPr txBox="1"/>
          <p:nvPr>
            <p:ph type="body" idx="1"/>
          </p:nvPr>
        </p:nvSpPr>
        <p:spPr>
          <a:xfrm>
            <a:off x="1464296" y="2584810"/>
            <a:ext cx="21815165" cy="10017361"/>
          </a:xfrm>
          <a:prstGeom prst="rect">
            <a:avLst/>
          </a:prstGeom>
        </p:spPr>
        <p:txBody>
          <a:bodyPr/>
          <a:lstStyle/>
          <a:p>
            <a:pPr marL="0" indent="0" defTabSz="457200">
              <a:spcBef>
                <a:spcPts val="2000"/>
              </a:spcBef>
              <a:buSzTx/>
              <a:buNone/>
              <a:defRPr sz="3600">
                <a:solidFill>
                  <a:srgbClr val="0D0D0D"/>
                </a:solidFill>
                <a:latin typeface="Helvetica"/>
                <a:ea typeface="Helvetica"/>
                <a:cs typeface="Helvetica"/>
                <a:sym typeface="Helvetica"/>
              </a:defRPr>
            </a:pPr>
            <a:r>
              <a:t>Title: BERT-Enhanced Sentiment Analysis for Toxic Comment Classification: A Comprehensive Investigation</a:t>
            </a:r>
          </a:p>
          <a:p>
            <a:pPr marL="0" indent="0" defTabSz="457200">
              <a:spcBef>
                <a:spcPts val="2000"/>
              </a:spcBef>
              <a:buSzTx/>
              <a:buNone/>
              <a:defRPr sz="3600">
                <a:solidFill>
                  <a:srgbClr val="0D0D0D"/>
                </a:solidFill>
                <a:latin typeface="Helvetica"/>
                <a:ea typeface="Helvetica"/>
                <a:cs typeface="Helvetica"/>
                <a:sym typeface="Helvetica"/>
              </a:defRPr>
            </a:pPr>
            <a:r>
              <a:t>Abstract:</a:t>
            </a:r>
          </a:p>
          <a:p>
            <a:pPr marL="0" indent="0" defTabSz="457200">
              <a:spcBef>
                <a:spcPts val="0"/>
              </a:spcBef>
              <a:buSzTx/>
              <a:buNone/>
              <a:defRPr sz="3600">
                <a:solidFill>
                  <a:srgbClr val="0D0D0D"/>
                </a:solidFill>
                <a:latin typeface="Helvetica"/>
                <a:ea typeface="Helvetica"/>
                <a:cs typeface="Helvetica"/>
                <a:sym typeface="Helvetica"/>
              </a:defRPr>
            </a:pPr>
            <a:r>
              <a:t>This class project delves into the realm of toxic comment classification using Bidirectional Encoder Representations from Transformers (BERT)</a:t>
            </a:r>
            <a:r>
              <a:rPr strike="sngStrike">
                <a:solidFill>
                  <a:schemeClr val="accent5">
                    <a:lumOff val="-29866"/>
                  </a:schemeClr>
                </a:solidFill>
              </a:rPr>
              <a:t>, an advanced natural language processing model</a:t>
            </a:r>
            <a:r>
              <a:t>. Toxic comments pose significant challenges in online discourse, necessitating robust sentiment analysis tools for content moderation. The project begins by elucidating the theoretical underpinnings of BERT and its capacity for capturing contextualized word embeddings. We focus on the specific application of toxic comment classification, addressing preprocessing steps, dataset selection, and domain-specific challenges associated with online language. Evaluation metrics such as accuracy, precision, recall, and F1 score are employed to assess the effectiveness of BERT in identifying and categorizing toxic comments. </a:t>
            </a:r>
            <a:r>
              <a:rPr b="1"/>
              <a:t>Additionally, the interpretability of the model is explored through attention mechanisms, shedding light on key linguistic indicators of toxicity. The project aims to provide insights into the application of BERT for enhancing content moderation efforts, ultimately contributing to a safer and more inclusive online environment.</a:t>
            </a:r>
            <a:endParaRPr b="1"/>
          </a:p>
        </p:txBody>
      </p:sp>
      <p:sp>
        <p:nvSpPr>
          <p:cNvPr id="33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33" name="pasted-movie.png" descr="pasted-movie.png"/>
          <p:cNvPicPr>
            <a:picLocks noChangeAspect="1"/>
          </p:cNvPicPr>
          <p:nvPr/>
        </p:nvPicPr>
        <p:blipFill>
          <a:blip r:embed="rId2">
            <a:extLst/>
          </a:blip>
          <a:stretch>
            <a:fillRect/>
          </a:stretch>
        </p:blipFill>
        <p:spPr>
          <a:xfrm>
            <a:off x="296362" y="539426"/>
            <a:ext cx="15645043" cy="2229164"/>
          </a:xfrm>
          <a:prstGeom prst="rect">
            <a:avLst/>
          </a:prstGeom>
          <a:ln w="12700">
            <a:miter lim="400000"/>
          </a:ln>
        </p:spPr>
      </p:pic>
      <p:sp>
        <p:nvSpPr>
          <p:cNvPr id="334" name="Using ChatGPT for abstract writing"/>
          <p:cNvSpPr txBox="1"/>
          <p:nvPr>
            <p:ph type="title"/>
          </p:nvPr>
        </p:nvSpPr>
        <p:spPr>
          <a:xfrm>
            <a:off x="14113043" y="156597"/>
            <a:ext cx="10078820" cy="1017427"/>
          </a:xfrm>
          <a:prstGeom prst="rect">
            <a:avLst/>
          </a:prstGeom>
        </p:spPr>
        <p:txBody>
          <a:bodyPr/>
          <a:lstStyle>
            <a:lvl1pPr defTabSz="566856">
              <a:defRPr sz="5382"/>
            </a:lvl1pPr>
          </a:lstStyle>
          <a:p>
            <a:pPr/>
            <a:r>
              <a:t>Using ChatGPT for abstract writing</a:t>
            </a:r>
          </a:p>
        </p:txBody>
      </p:sp>
      <p:pic>
        <p:nvPicPr>
          <p:cNvPr id="335" name="pasted-movie.png" descr="pasted-movie.png"/>
          <p:cNvPicPr>
            <a:picLocks noChangeAspect="1"/>
          </p:cNvPicPr>
          <p:nvPr/>
        </p:nvPicPr>
        <p:blipFill>
          <a:blip r:embed="rId3">
            <a:extLst/>
          </a:blip>
          <a:stretch>
            <a:fillRect/>
          </a:stretch>
        </p:blipFill>
        <p:spPr>
          <a:xfrm>
            <a:off x="454788" y="2389640"/>
            <a:ext cx="2265625" cy="698426"/>
          </a:xfrm>
          <a:prstGeom prst="rect">
            <a:avLst/>
          </a:prstGeom>
          <a:ln w="12700">
            <a:miter lim="400000"/>
          </a:ln>
        </p:spPr>
      </p:pic>
      <p:sp>
        <p:nvSpPr>
          <p:cNvPr id="336" name="Rectangle"/>
          <p:cNvSpPr/>
          <p:nvPr/>
        </p:nvSpPr>
        <p:spPr>
          <a:xfrm>
            <a:off x="1346149" y="9485433"/>
            <a:ext cx="22051459" cy="2270798"/>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337" name="How?  What specifically will be done to explore the interpretability of the model?"/>
          <p:cNvSpPr txBox="1"/>
          <p:nvPr/>
        </p:nvSpPr>
        <p:spPr>
          <a:xfrm>
            <a:off x="3493145" y="7739551"/>
            <a:ext cx="15961180" cy="1448029"/>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How?  What specifically will be done to explore the interpretability of the model?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Title: Context Matters: Toxic Comment Classification with BERT-Based Sentiment Analysis…"/>
          <p:cNvSpPr txBox="1"/>
          <p:nvPr>
            <p:ph type="body" idx="1"/>
          </p:nvPr>
        </p:nvSpPr>
        <p:spPr>
          <a:xfrm>
            <a:off x="1464296" y="2584810"/>
            <a:ext cx="21815165" cy="10017361"/>
          </a:xfrm>
          <a:prstGeom prst="rect">
            <a:avLst/>
          </a:prstGeom>
        </p:spPr>
        <p:txBody>
          <a:bodyPr/>
          <a:lstStyle/>
          <a:p>
            <a:pPr marL="0" indent="0" defTabSz="457200">
              <a:spcBef>
                <a:spcPts val="2000"/>
              </a:spcBef>
              <a:buSzTx/>
              <a:buNone/>
              <a:defRPr sz="3600">
                <a:solidFill>
                  <a:srgbClr val="0D0D0D"/>
                </a:solidFill>
                <a:latin typeface="Helvetica"/>
                <a:ea typeface="Helvetica"/>
                <a:cs typeface="Helvetica"/>
                <a:sym typeface="Helvetica"/>
              </a:defRPr>
            </a:pPr>
            <a:r>
              <a:t>Title: Context Matters: Toxic Comment Classification with BERT-Based Sentiment Analysis</a:t>
            </a:r>
          </a:p>
          <a:p>
            <a:pPr marL="0" indent="0" defTabSz="457200">
              <a:spcBef>
                <a:spcPts val="2000"/>
              </a:spcBef>
              <a:buSzTx/>
              <a:buNone/>
              <a:defRPr sz="3600">
                <a:solidFill>
                  <a:srgbClr val="0D0D0D"/>
                </a:solidFill>
                <a:latin typeface="Helvetica"/>
                <a:ea typeface="Helvetica"/>
                <a:cs typeface="Helvetica"/>
                <a:sym typeface="Helvetica"/>
              </a:defRPr>
            </a:pPr>
            <a:r>
              <a:t>Abstract: This class project applies BERT-based sentiment analysis to the task of toxic comment classification, aiming to automatically detect harmful language in online text. We fine-tune a pre-trained BERT model on a labeled dataset of user-generated comments to predict toxicity-related categories and compare its performance against simpler baselines such as logistic regression with TF-IDF features. The model is evaluated using standard metrics including accuracy, precision, recall, and F1-score, with additional attention to class imbalance and false positives that may affect moderation outcomes. Our results demonstrate that fine-tuned BERT captures contextual cues and subtle linguistic patterns more effectively than traditional approaches, leading to improved classification performance. This work highlights the potential of transformer-based language models for supporting scalable and reliable content moderation in real-world settings.</a:t>
            </a:r>
          </a:p>
        </p:txBody>
      </p:sp>
      <p:sp>
        <p:nvSpPr>
          <p:cNvPr id="3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41" name="pasted-movie.png" descr="pasted-movie.png"/>
          <p:cNvPicPr>
            <a:picLocks noChangeAspect="1"/>
          </p:cNvPicPr>
          <p:nvPr/>
        </p:nvPicPr>
        <p:blipFill>
          <a:blip r:embed="rId2">
            <a:extLst/>
          </a:blip>
          <a:stretch>
            <a:fillRect/>
          </a:stretch>
        </p:blipFill>
        <p:spPr>
          <a:xfrm>
            <a:off x="296362" y="539426"/>
            <a:ext cx="15645043" cy="2229164"/>
          </a:xfrm>
          <a:prstGeom prst="rect">
            <a:avLst/>
          </a:prstGeom>
          <a:ln w="12700">
            <a:miter lim="400000"/>
          </a:ln>
        </p:spPr>
      </p:pic>
      <p:sp>
        <p:nvSpPr>
          <p:cNvPr id="342" name="Using ChatGPT for abstract writing"/>
          <p:cNvSpPr txBox="1"/>
          <p:nvPr>
            <p:ph type="title"/>
          </p:nvPr>
        </p:nvSpPr>
        <p:spPr>
          <a:xfrm>
            <a:off x="14113043" y="156597"/>
            <a:ext cx="10078820" cy="1017427"/>
          </a:xfrm>
          <a:prstGeom prst="rect">
            <a:avLst/>
          </a:prstGeom>
        </p:spPr>
        <p:txBody>
          <a:bodyPr/>
          <a:lstStyle>
            <a:lvl1pPr defTabSz="566856">
              <a:defRPr sz="5382"/>
            </a:lvl1pPr>
          </a:lstStyle>
          <a:p>
            <a:pPr/>
            <a:r>
              <a:t>Using ChatGPT for abstract writing</a:t>
            </a:r>
          </a:p>
        </p:txBody>
      </p:sp>
      <p:pic>
        <p:nvPicPr>
          <p:cNvPr id="343" name="pasted-movie.png" descr="pasted-movie.png"/>
          <p:cNvPicPr>
            <a:picLocks noChangeAspect="1"/>
          </p:cNvPicPr>
          <p:nvPr/>
        </p:nvPicPr>
        <p:blipFill>
          <a:blip r:embed="rId3">
            <a:extLst/>
          </a:blip>
          <a:stretch>
            <a:fillRect/>
          </a:stretch>
        </p:blipFill>
        <p:spPr>
          <a:xfrm>
            <a:off x="454788" y="2389640"/>
            <a:ext cx="2265625" cy="698426"/>
          </a:xfrm>
          <a:prstGeom prst="rect">
            <a:avLst/>
          </a:prstGeom>
          <a:ln w="12700">
            <a:miter lim="400000"/>
          </a:ln>
        </p:spPr>
      </p:pic>
      <p:sp>
        <p:nvSpPr>
          <p:cNvPr id="344" name="(Spring 2026)"/>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2026)</a:t>
            </a:r>
          </a:p>
        </p:txBody>
      </p:sp>
      <p:pic>
        <p:nvPicPr>
          <p:cNvPr id="345" name="pasted-movie.png" descr="pasted-movie.png"/>
          <p:cNvPicPr>
            <a:picLocks noChangeAspect="1"/>
          </p:cNvPicPr>
          <p:nvPr/>
        </p:nvPicPr>
        <p:blipFill>
          <a:blip r:embed="rId4">
            <a:extLst/>
          </a:blip>
          <a:stretch>
            <a:fillRect/>
          </a:stretch>
        </p:blipFill>
        <p:spPr>
          <a:xfrm>
            <a:off x="18689770" y="3077063"/>
            <a:ext cx="5837848" cy="1311402"/>
          </a:xfrm>
          <a:prstGeom prst="rect">
            <a:avLst/>
          </a:prstGeom>
          <a:ln w="12700">
            <a:miter lim="400000"/>
          </a:ln>
        </p:spPr>
      </p:pic>
      <p:sp>
        <p:nvSpPr>
          <p:cNvPr id="346" name="Overall better!"/>
          <p:cNvSpPr txBox="1"/>
          <p:nvPr/>
        </p:nvSpPr>
        <p:spPr>
          <a:xfrm>
            <a:off x="15582002" y="11352370"/>
            <a:ext cx="4825911" cy="787629"/>
          </a:xfrm>
          <a:prstGeom prst="rect">
            <a:avLst/>
          </a:prstGeom>
          <a:solidFill>
            <a:schemeClr val="accent1">
              <a:lumOff val="16847"/>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Overall better!</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Title: Context Matters: Toxic Comment Classification with BERT-Based Sentiment Analysis…"/>
          <p:cNvSpPr txBox="1"/>
          <p:nvPr>
            <p:ph type="body" idx="1"/>
          </p:nvPr>
        </p:nvSpPr>
        <p:spPr>
          <a:xfrm>
            <a:off x="1464296" y="2584810"/>
            <a:ext cx="21815165" cy="10017361"/>
          </a:xfrm>
          <a:prstGeom prst="rect">
            <a:avLst/>
          </a:prstGeom>
        </p:spPr>
        <p:txBody>
          <a:bodyPr/>
          <a:lstStyle/>
          <a:p>
            <a:pPr marL="0" indent="0" defTabSz="457200">
              <a:spcBef>
                <a:spcPts val="2000"/>
              </a:spcBef>
              <a:buSzTx/>
              <a:buNone/>
              <a:defRPr sz="3600">
                <a:solidFill>
                  <a:srgbClr val="0D0D0D"/>
                </a:solidFill>
                <a:latin typeface="Helvetica"/>
                <a:ea typeface="Helvetica"/>
                <a:cs typeface="Helvetica"/>
                <a:sym typeface="Helvetica"/>
              </a:defRPr>
            </a:pPr>
            <a:r>
              <a:t>Title: Context Matters: Toxic Comment Classification with BERT-Based Sentiment Analysis</a:t>
            </a:r>
          </a:p>
          <a:p>
            <a:pPr marL="0" indent="0" defTabSz="457200">
              <a:spcBef>
                <a:spcPts val="2000"/>
              </a:spcBef>
              <a:buSzTx/>
              <a:buNone/>
              <a:defRPr sz="3600">
                <a:solidFill>
                  <a:srgbClr val="0D0D0D"/>
                </a:solidFill>
                <a:latin typeface="Helvetica"/>
                <a:ea typeface="Helvetica"/>
                <a:cs typeface="Helvetica"/>
                <a:sym typeface="Helvetica"/>
              </a:defRPr>
            </a:pPr>
            <a:r>
              <a:t>Abstract: This class project applies BERT-based sentiment analysis to the task of toxic comment classification, aiming to automatically detect harmful language in online text. We fine-tune a pre-trained BERT model on a labeled dataset of user-generated comments to predict toxicity-related categories and compare its performance against simpler baselines such as logistic regression with TF-IDF features. The model is evaluated using standard metrics including accuracy, precision, recall, and F1-score, with additional attention to class imbalance and false positives that may affect moderation outcomes. Our results demonstrate that fine-tuned BERT captures contextual cues and subtle linguistic patterns more effectively than traditional approaches, leading to improved classification performance. This work highlights the potential of transformer-based language models for supporting scalable and reliable content moderation in real-world settings.</a:t>
            </a:r>
          </a:p>
        </p:txBody>
      </p:sp>
      <p:sp>
        <p:nvSpPr>
          <p:cNvPr id="3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50" name="pasted-movie.png" descr="pasted-movie.png"/>
          <p:cNvPicPr>
            <a:picLocks noChangeAspect="1"/>
          </p:cNvPicPr>
          <p:nvPr/>
        </p:nvPicPr>
        <p:blipFill>
          <a:blip r:embed="rId2">
            <a:extLst/>
          </a:blip>
          <a:stretch>
            <a:fillRect/>
          </a:stretch>
        </p:blipFill>
        <p:spPr>
          <a:xfrm>
            <a:off x="296362" y="539426"/>
            <a:ext cx="15645043" cy="2229164"/>
          </a:xfrm>
          <a:prstGeom prst="rect">
            <a:avLst/>
          </a:prstGeom>
          <a:ln w="12700">
            <a:miter lim="400000"/>
          </a:ln>
        </p:spPr>
      </p:pic>
      <p:sp>
        <p:nvSpPr>
          <p:cNvPr id="351" name="Using ChatGPT for abstract writing"/>
          <p:cNvSpPr txBox="1"/>
          <p:nvPr>
            <p:ph type="title"/>
          </p:nvPr>
        </p:nvSpPr>
        <p:spPr>
          <a:xfrm>
            <a:off x="14113043" y="156597"/>
            <a:ext cx="10078820" cy="1017427"/>
          </a:xfrm>
          <a:prstGeom prst="rect">
            <a:avLst/>
          </a:prstGeom>
        </p:spPr>
        <p:txBody>
          <a:bodyPr/>
          <a:lstStyle>
            <a:lvl1pPr defTabSz="566856">
              <a:defRPr sz="5382"/>
            </a:lvl1pPr>
          </a:lstStyle>
          <a:p>
            <a:pPr/>
            <a:r>
              <a:t>Using ChatGPT for abstract writing</a:t>
            </a:r>
          </a:p>
        </p:txBody>
      </p:sp>
      <p:pic>
        <p:nvPicPr>
          <p:cNvPr id="352" name="pasted-movie.png" descr="pasted-movie.png"/>
          <p:cNvPicPr>
            <a:picLocks noChangeAspect="1"/>
          </p:cNvPicPr>
          <p:nvPr/>
        </p:nvPicPr>
        <p:blipFill>
          <a:blip r:embed="rId3">
            <a:extLst/>
          </a:blip>
          <a:stretch>
            <a:fillRect/>
          </a:stretch>
        </p:blipFill>
        <p:spPr>
          <a:xfrm>
            <a:off x="454788" y="2389640"/>
            <a:ext cx="2265625" cy="698426"/>
          </a:xfrm>
          <a:prstGeom prst="rect">
            <a:avLst/>
          </a:prstGeom>
          <a:ln w="12700">
            <a:miter lim="400000"/>
          </a:ln>
        </p:spPr>
      </p:pic>
      <p:sp>
        <p:nvSpPr>
          <p:cNvPr id="353" name="(Spring 2026)"/>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2026)</a:t>
            </a:r>
          </a:p>
        </p:txBody>
      </p:sp>
      <p:pic>
        <p:nvPicPr>
          <p:cNvPr id="354" name="pasted-movie.png" descr="pasted-movie.png"/>
          <p:cNvPicPr>
            <a:picLocks noChangeAspect="1"/>
          </p:cNvPicPr>
          <p:nvPr/>
        </p:nvPicPr>
        <p:blipFill>
          <a:blip r:embed="rId4">
            <a:extLst/>
          </a:blip>
          <a:stretch>
            <a:fillRect/>
          </a:stretch>
        </p:blipFill>
        <p:spPr>
          <a:xfrm>
            <a:off x="18689770" y="3077063"/>
            <a:ext cx="5837848" cy="1311402"/>
          </a:xfrm>
          <a:prstGeom prst="rect">
            <a:avLst/>
          </a:prstGeom>
          <a:ln w="12700">
            <a:miter lim="400000"/>
          </a:ln>
        </p:spPr>
      </p:pic>
      <p:sp>
        <p:nvSpPr>
          <p:cNvPr id="355" name="Rectangle"/>
          <p:cNvSpPr/>
          <p:nvPr/>
        </p:nvSpPr>
        <p:spPr>
          <a:xfrm>
            <a:off x="4878331" y="6363030"/>
            <a:ext cx="9511668" cy="544829"/>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356" name="What specific dataset?"/>
          <p:cNvSpPr txBox="1"/>
          <p:nvPr/>
        </p:nvSpPr>
        <p:spPr>
          <a:xfrm>
            <a:off x="6510390" y="5346585"/>
            <a:ext cx="7189731" cy="787630"/>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What specific dataset?</a:t>
            </a:r>
          </a:p>
        </p:txBody>
      </p:sp>
      <p:sp>
        <p:nvSpPr>
          <p:cNvPr id="357" name="Rectangle"/>
          <p:cNvSpPr/>
          <p:nvPr/>
        </p:nvSpPr>
        <p:spPr>
          <a:xfrm>
            <a:off x="16327854" y="6363030"/>
            <a:ext cx="5396144" cy="544829"/>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358" name="What categories?"/>
          <p:cNvSpPr txBox="1"/>
          <p:nvPr/>
        </p:nvSpPr>
        <p:spPr>
          <a:xfrm>
            <a:off x="15431061" y="5346585"/>
            <a:ext cx="7189731" cy="787630"/>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What categories?</a:t>
            </a:r>
          </a:p>
        </p:txBody>
      </p:sp>
      <p:sp>
        <p:nvSpPr>
          <p:cNvPr id="359" name="Rectangle"/>
          <p:cNvSpPr/>
          <p:nvPr/>
        </p:nvSpPr>
        <p:spPr>
          <a:xfrm>
            <a:off x="8232057" y="6934430"/>
            <a:ext cx="13569228" cy="544828"/>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360" name="Maybe these baselines are too simple!…"/>
          <p:cNvSpPr txBox="1"/>
          <p:nvPr/>
        </p:nvSpPr>
        <p:spPr>
          <a:xfrm>
            <a:off x="11075423" y="7827372"/>
            <a:ext cx="10319849" cy="2108430"/>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Maybe these baselines are too simple!  </a:t>
            </a:r>
          </a:p>
          <a:p>
            <a:pPr/>
            <a:r>
              <a:t>Now there are a lot of different BERT-based models.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How about having LLM suggest some topics to me?"/>
          <p:cNvSpPr txBox="1"/>
          <p:nvPr>
            <p:ph type="body" idx="1"/>
          </p:nvPr>
        </p:nvSpPr>
        <p:spPr>
          <a:xfrm>
            <a:off x="919540" y="2744010"/>
            <a:ext cx="22544920" cy="8227980"/>
          </a:xfrm>
          <a:prstGeom prst="rect">
            <a:avLst/>
          </a:prstGeom>
        </p:spPr>
        <p:txBody>
          <a:bodyPr/>
          <a:lstStyle>
            <a:lvl1pPr marL="0" indent="0">
              <a:buSzTx/>
              <a:buNone/>
              <a:defRPr sz="7200">
                <a:latin typeface="Helvetica Neue"/>
                <a:ea typeface="Helvetica Neue"/>
                <a:cs typeface="Helvetica Neue"/>
                <a:sym typeface="Helvetica Neue"/>
              </a:defRPr>
            </a:lvl1pPr>
          </a:lstStyle>
          <a:p>
            <a:pPr/>
            <a:r>
              <a:t>How about having LLM suggest some topics to me?</a:t>
            </a:r>
          </a:p>
        </p:txBody>
      </p:sp>
      <p:sp>
        <p:nvSpPr>
          <p:cNvPr id="3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 name="Using ChatGPT for project suggestion"/>
          <p:cNvSpPr txBox="1"/>
          <p:nvPr>
            <p:ph type="title"/>
          </p:nvPr>
        </p:nvSpPr>
        <p:spPr>
          <a:xfrm>
            <a:off x="14113043" y="156597"/>
            <a:ext cx="10078820" cy="1017427"/>
          </a:xfrm>
          <a:prstGeom prst="rect">
            <a:avLst/>
          </a:prstGeom>
        </p:spPr>
        <p:txBody>
          <a:bodyPr/>
          <a:lstStyle>
            <a:lvl1pPr defTabSz="525779">
              <a:defRPr sz="4992"/>
            </a:lvl1pPr>
          </a:lstStyle>
          <a:p>
            <a:pPr/>
            <a:r>
              <a:t>Using ChatGPT for project suggestion</a:t>
            </a:r>
          </a:p>
        </p:txBody>
      </p:sp>
      <p:sp>
        <p:nvSpPr>
          <p:cNvPr id="366"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Tokenization,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word embeddings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deep learning approaches like Recurrent Neural Networks (RNNs) and Transformers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model's performance using metrics such as accuracy, precision, recall, and F1 score. Explore the model's ability to generalize to new, unseen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36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8" name="pasted-movie.png" descr="pasted-movie.png"/>
          <p:cNvPicPr>
            <a:picLocks noChangeAspect="1"/>
          </p:cNvPicPr>
          <p:nvPr/>
        </p:nvPicPr>
        <p:blipFill>
          <a:blip r:embed="rId2">
            <a:extLst/>
          </a:blip>
          <a:stretch>
            <a:fillRect/>
          </a:stretch>
        </p:blipFill>
        <p:spPr>
          <a:xfrm>
            <a:off x="468259" y="328619"/>
            <a:ext cx="12248677" cy="2009762"/>
          </a:xfrm>
          <a:prstGeom prst="rect">
            <a:avLst/>
          </a:prstGeom>
          <a:ln w="12700">
            <a:miter lim="400000"/>
          </a:ln>
        </p:spPr>
      </p:pic>
      <p:pic>
        <p:nvPicPr>
          <p:cNvPr id="369" name="pasted-movie.png" descr="pasted-movie.png"/>
          <p:cNvPicPr>
            <a:picLocks noChangeAspect="1"/>
          </p:cNvPicPr>
          <p:nvPr/>
        </p:nvPicPr>
        <p:blipFill>
          <a:blip r:embed="rId3">
            <a:extLst/>
          </a:blip>
          <a:stretch>
            <a:fillRect/>
          </a:stretch>
        </p:blipFill>
        <p:spPr>
          <a:xfrm>
            <a:off x="594837" y="1953933"/>
            <a:ext cx="2265624" cy="698426"/>
          </a:xfrm>
          <a:prstGeom prst="rect">
            <a:avLst/>
          </a:prstGeom>
          <a:ln w="12700">
            <a:miter lim="400000"/>
          </a:ln>
        </p:spPr>
      </p:pic>
      <p:sp>
        <p:nvSpPr>
          <p:cNvPr id="370" name="(Spring 2025)"/>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2025)</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 name="Double-click to edit"/>
          <p:cNvSpPr txBox="1"/>
          <p:nvPr>
            <p:ph type="title"/>
          </p:nvPr>
        </p:nvSpPr>
        <p:spPr>
          <a:prstGeom prst="rect">
            <a:avLst/>
          </a:prstGeom>
        </p:spPr>
        <p:txBody>
          <a:bodyPr/>
          <a:lstStyle/>
          <a:p>
            <a:pPr/>
          </a:p>
        </p:txBody>
      </p:sp>
      <p:sp>
        <p:nvSpPr>
          <p:cNvPr id="373"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Tokenization,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word embeddings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deep learning approaches like Recurrent Neural Networks (RNNs) and Transformers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model's performance using metrics such as accuracy, precision, recall, and F1 score. Explore the model's ability to generalize to new, unseen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3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75" name="pasted-movie.png" descr="pasted-movie.png"/>
          <p:cNvPicPr>
            <a:picLocks noChangeAspect="1"/>
          </p:cNvPicPr>
          <p:nvPr/>
        </p:nvPicPr>
        <p:blipFill>
          <a:blip r:embed="rId2">
            <a:extLst/>
          </a:blip>
          <a:stretch>
            <a:fillRect/>
          </a:stretch>
        </p:blipFill>
        <p:spPr>
          <a:xfrm>
            <a:off x="4265129" y="243568"/>
            <a:ext cx="15853742" cy="2601280"/>
          </a:xfrm>
          <a:prstGeom prst="rect">
            <a:avLst/>
          </a:prstGeom>
          <a:ln w="12700">
            <a:miter lim="400000"/>
          </a:ln>
        </p:spPr>
      </p:pic>
      <p:sp>
        <p:nvSpPr>
          <p:cNvPr id="376" name="Too much work: find existing dataset"/>
          <p:cNvSpPr txBox="1"/>
          <p:nvPr/>
        </p:nvSpPr>
        <p:spPr>
          <a:xfrm>
            <a:off x="4946141" y="5019805"/>
            <a:ext cx="9325484" cy="787630"/>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Too much work: find existing dataset</a:t>
            </a:r>
          </a:p>
        </p:txBody>
      </p:sp>
      <p:sp>
        <p:nvSpPr>
          <p:cNvPr id="377" name="Rectangle"/>
          <p:cNvSpPr/>
          <p:nvPr/>
        </p:nvSpPr>
        <p:spPr>
          <a:xfrm>
            <a:off x="1520190" y="5958463"/>
            <a:ext cx="21920347" cy="736830"/>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9" name="Double-click to edit"/>
          <p:cNvSpPr txBox="1"/>
          <p:nvPr>
            <p:ph type="title"/>
          </p:nvPr>
        </p:nvSpPr>
        <p:spPr>
          <a:prstGeom prst="rect">
            <a:avLst/>
          </a:prstGeom>
        </p:spPr>
        <p:txBody>
          <a:bodyPr/>
          <a:lstStyle/>
          <a:p>
            <a:pPr/>
          </a:p>
        </p:txBody>
      </p:sp>
      <p:sp>
        <p:nvSpPr>
          <p:cNvPr id="380"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a:t>
            </a:r>
            <a:r>
              <a:rPr b="1">
                <a:solidFill>
                  <a:schemeClr val="accent3">
                    <a:hueOff val="914337"/>
                    <a:satOff val="31515"/>
                    <a:lumOff val="-30790"/>
                  </a:schemeClr>
                </a:solidFill>
              </a:rPr>
              <a:t>Tokenization</a:t>
            </a:r>
            <a:r>
              <a:t>,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word embeddings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deep learning approaches like Recurrent Neural Networks (RNNs) and Transformers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model's performance using metrics such as accuracy, precision, recall, and F1 score. Explore the model's ability to generalize to new, unseen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3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82" name="pasted-movie.png" descr="pasted-movie.png"/>
          <p:cNvPicPr>
            <a:picLocks noChangeAspect="1"/>
          </p:cNvPicPr>
          <p:nvPr/>
        </p:nvPicPr>
        <p:blipFill>
          <a:blip r:embed="rId2">
            <a:extLst/>
          </a:blip>
          <a:stretch>
            <a:fillRect/>
          </a:stretch>
        </p:blipFill>
        <p:spPr>
          <a:xfrm>
            <a:off x="4265129" y="243568"/>
            <a:ext cx="15853742" cy="2601280"/>
          </a:xfrm>
          <a:prstGeom prst="rect">
            <a:avLst/>
          </a:prstGeom>
          <a:ln w="12700">
            <a:miter lim="400000"/>
          </a:ln>
        </p:spPr>
      </p:pic>
      <p:sp>
        <p:nvSpPr>
          <p:cNvPr id="383" name="Many of these steps are not necessary if you use existing datasets and modern deep learning techniques.  You will need to tokenize."/>
          <p:cNvSpPr txBox="1"/>
          <p:nvPr/>
        </p:nvSpPr>
        <p:spPr>
          <a:xfrm>
            <a:off x="3969668" y="5125312"/>
            <a:ext cx="17185694" cy="1448029"/>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Many of these steps are not necessary if you use existing datasets and modern deep learning techniques.  You will need to tokenize.</a:t>
            </a:r>
          </a:p>
        </p:txBody>
      </p:sp>
      <p:sp>
        <p:nvSpPr>
          <p:cNvPr id="384" name="Rectangle"/>
          <p:cNvSpPr/>
          <p:nvPr/>
        </p:nvSpPr>
        <p:spPr>
          <a:xfrm>
            <a:off x="1451063" y="6767632"/>
            <a:ext cx="21920347" cy="736830"/>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Double-click to edit"/>
          <p:cNvSpPr txBox="1"/>
          <p:nvPr>
            <p:ph type="title"/>
          </p:nvPr>
        </p:nvSpPr>
        <p:spPr>
          <a:prstGeom prst="rect">
            <a:avLst/>
          </a:prstGeom>
        </p:spPr>
        <p:txBody>
          <a:bodyPr/>
          <a:lstStyle/>
          <a:p>
            <a:pPr/>
          </a:p>
        </p:txBody>
      </p:sp>
      <p:sp>
        <p:nvSpPr>
          <p:cNvPr id="387"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Tokenization,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a:t>
            </a:r>
            <a:r>
              <a:rPr b="1">
                <a:solidFill>
                  <a:schemeClr val="accent3">
                    <a:hueOff val="914337"/>
                    <a:satOff val="31515"/>
                    <a:lumOff val="-30790"/>
                  </a:schemeClr>
                </a:solidFill>
              </a:rPr>
              <a:t>word embeddings</a:t>
            </a:r>
            <a:r>
              <a:t>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deep learning approaches like Recurrent Neural Networks (RNNs) and Transformers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model's performance using metrics such as accuracy, precision, recall, and F1 score. Explore the model's ability to generalize to new, unseen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3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89" name="pasted-movie.png" descr="pasted-movie.png"/>
          <p:cNvPicPr>
            <a:picLocks noChangeAspect="1"/>
          </p:cNvPicPr>
          <p:nvPr/>
        </p:nvPicPr>
        <p:blipFill>
          <a:blip r:embed="rId2">
            <a:extLst/>
          </a:blip>
          <a:stretch>
            <a:fillRect/>
          </a:stretch>
        </p:blipFill>
        <p:spPr>
          <a:xfrm>
            <a:off x="4265129" y="243568"/>
            <a:ext cx="15853742" cy="2601280"/>
          </a:xfrm>
          <a:prstGeom prst="rect">
            <a:avLst/>
          </a:prstGeom>
          <a:ln w="12700">
            <a:miter lim="400000"/>
          </a:ln>
        </p:spPr>
      </p:pic>
      <p:sp>
        <p:nvSpPr>
          <p:cNvPr id="390" name="At this point, you should be using word embeddings.  But that may also just be part of the deep learning model."/>
          <p:cNvSpPr txBox="1"/>
          <p:nvPr/>
        </p:nvSpPr>
        <p:spPr>
          <a:xfrm>
            <a:off x="3599154" y="5716628"/>
            <a:ext cx="17185693" cy="1448029"/>
          </a:xfrm>
          <a:prstGeom prst="rect">
            <a:avLst/>
          </a:prstGeom>
          <a:solidFill>
            <a:schemeClr val="accent4">
              <a:hueOff val="366961"/>
              <a:satOff val="4172"/>
              <a:lumOff val="11129"/>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At this point, you should be using word embeddings.  But that may also just be part of the deep learning model.</a:t>
            </a:r>
          </a:p>
        </p:txBody>
      </p:sp>
      <p:sp>
        <p:nvSpPr>
          <p:cNvPr id="391" name="Rectangle"/>
          <p:cNvSpPr/>
          <p:nvPr/>
        </p:nvSpPr>
        <p:spPr>
          <a:xfrm>
            <a:off x="1451063" y="7467875"/>
            <a:ext cx="21920347" cy="736829"/>
          </a:xfrm>
          <a:prstGeom prst="rect">
            <a:avLst/>
          </a:prstGeom>
          <a:ln w="50800">
            <a:solidFill>
              <a:schemeClr val="accent4"/>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Double-click to edit"/>
          <p:cNvSpPr txBox="1"/>
          <p:nvPr>
            <p:ph type="title"/>
          </p:nvPr>
        </p:nvSpPr>
        <p:spPr>
          <a:prstGeom prst="rect">
            <a:avLst/>
          </a:prstGeom>
        </p:spPr>
        <p:txBody>
          <a:bodyPr/>
          <a:lstStyle/>
          <a:p>
            <a:pPr/>
          </a:p>
        </p:txBody>
      </p:sp>
      <p:sp>
        <p:nvSpPr>
          <p:cNvPr id="394"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Tokenization,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word embeddings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a:t>
            </a:r>
            <a:r>
              <a:rPr b="1">
                <a:solidFill>
                  <a:schemeClr val="accent3">
                    <a:hueOff val="914337"/>
                    <a:satOff val="31515"/>
                    <a:lumOff val="-30790"/>
                  </a:schemeClr>
                </a:solidFill>
              </a:rPr>
              <a:t>deep learning approaches like Recurrent Neural Networks (RNNs) and Transformers</a:t>
            </a:r>
            <a:r>
              <a:t>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model's performance using metrics such as accuracy, precision, recall, and F1 score. Explore the model's ability to generalize to new, unseen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39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96" name="pasted-movie.png" descr="pasted-movie.png"/>
          <p:cNvPicPr>
            <a:picLocks noChangeAspect="1"/>
          </p:cNvPicPr>
          <p:nvPr/>
        </p:nvPicPr>
        <p:blipFill>
          <a:blip r:embed="rId2">
            <a:extLst/>
          </a:blip>
          <a:stretch>
            <a:fillRect/>
          </a:stretch>
        </p:blipFill>
        <p:spPr>
          <a:xfrm>
            <a:off x="4265129" y="243568"/>
            <a:ext cx="15853742" cy="2601280"/>
          </a:xfrm>
          <a:prstGeom prst="rect">
            <a:avLst/>
          </a:prstGeom>
          <a:ln w="12700">
            <a:miter lim="400000"/>
          </a:ln>
        </p:spPr>
      </p:pic>
      <p:sp>
        <p:nvSpPr>
          <p:cNvPr id="397" name="You don’t need to implement so many methods.  Again, at this point, you should focus on deep learning methods.  You pick, but we want the details and specifics of what you are using."/>
          <p:cNvSpPr txBox="1"/>
          <p:nvPr/>
        </p:nvSpPr>
        <p:spPr>
          <a:xfrm>
            <a:off x="2927085" y="6117792"/>
            <a:ext cx="17185693" cy="2108430"/>
          </a:xfrm>
          <a:prstGeom prst="rect">
            <a:avLst/>
          </a:prstGeom>
          <a:solidFill>
            <a:schemeClr val="accent4">
              <a:hueOff val="366961"/>
              <a:satOff val="4172"/>
              <a:lumOff val="11129"/>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You don’t need to implement so many methods.  Again, at this point, you should focus on deep learning methods.  You pick, but we want the details and specifics of what you are using.</a:t>
            </a:r>
          </a:p>
        </p:txBody>
      </p:sp>
      <p:sp>
        <p:nvSpPr>
          <p:cNvPr id="398" name="Rectangle"/>
          <p:cNvSpPr/>
          <p:nvPr/>
        </p:nvSpPr>
        <p:spPr>
          <a:xfrm>
            <a:off x="1231827" y="8245922"/>
            <a:ext cx="21920346" cy="736829"/>
          </a:xfrm>
          <a:prstGeom prst="rect">
            <a:avLst/>
          </a:prstGeom>
          <a:ln w="50800">
            <a:solidFill>
              <a:schemeClr val="accent4"/>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Double-click to edit"/>
          <p:cNvSpPr txBox="1"/>
          <p:nvPr>
            <p:ph type="title"/>
          </p:nvPr>
        </p:nvSpPr>
        <p:spPr>
          <a:prstGeom prst="rect">
            <a:avLst/>
          </a:prstGeom>
        </p:spPr>
        <p:txBody>
          <a:bodyPr/>
          <a:lstStyle/>
          <a:p>
            <a:pPr/>
          </a:p>
        </p:txBody>
      </p:sp>
      <p:sp>
        <p:nvSpPr>
          <p:cNvPr id="401"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Tokenization,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word embeddings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deep learning approaches like Recurrent Neural Networks (RNNs) and Transformers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a:t>
            </a:r>
            <a:r>
              <a:rPr b="1">
                <a:solidFill>
                  <a:schemeClr val="accent3">
                    <a:hueOff val="914337"/>
                    <a:satOff val="31515"/>
                    <a:lumOff val="-30790"/>
                  </a:schemeClr>
                </a:solidFill>
              </a:rPr>
              <a:t>model's performance using metrics</a:t>
            </a:r>
            <a:r>
              <a:t> such as accuracy, precision, recall, and F1 score. Explore the model's ability to generalize to </a:t>
            </a:r>
            <a:r>
              <a:rPr>
                <a:solidFill>
                  <a:schemeClr val="accent3">
                    <a:hueOff val="914337"/>
                    <a:satOff val="31515"/>
                    <a:lumOff val="-30790"/>
                  </a:schemeClr>
                </a:solidFill>
              </a:rPr>
              <a:t>new, unseen data</a:t>
            </a:r>
            <a:r>
              <a:t>.</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4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03" name="pasted-movie.png" descr="pasted-movie.png"/>
          <p:cNvPicPr>
            <a:picLocks noChangeAspect="1"/>
          </p:cNvPicPr>
          <p:nvPr/>
        </p:nvPicPr>
        <p:blipFill>
          <a:blip r:embed="rId2">
            <a:extLst/>
          </a:blip>
          <a:stretch>
            <a:fillRect/>
          </a:stretch>
        </p:blipFill>
        <p:spPr>
          <a:xfrm>
            <a:off x="4265129" y="243568"/>
            <a:ext cx="15853742" cy="2601280"/>
          </a:xfrm>
          <a:prstGeom prst="rect">
            <a:avLst/>
          </a:prstGeom>
          <a:ln w="12700">
            <a:miter lim="400000"/>
          </a:ln>
        </p:spPr>
      </p:pic>
      <p:sp>
        <p:nvSpPr>
          <p:cNvPr id="404" name="This part is important!  Pay attention to evaluation"/>
          <p:cNvSpPr txBox="1"/>
          <p:nvPr/>
        </p:nvSpPr>
        <p:spPr>
          <a:xfrm>
            <a:off x="2849280" y="7839357"/>
            <a:ext cx="17185693" cy="787630"/>
          </a:xfrm>
          <a:prstGeom prst="rect">
            <a:avLst/>
          </a:prstGeom>
          <a:solidFill>
            <a:schemeClr val="accent3"/>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This part is important!  Pay attention to evaluation</a:t>
            </a:r>
          </a:p>
        </p:txBody>
      </p:sp>
      <p:sp>
        <p:nvSpPr>
          <p:cNvPr id="405" name="Rectangle"/>
          <p:cNvSpPr/>
          <p:nvPr/>
        </p:nvSpPr>
        <p:spPr>
          <a:xfrm>
            <a:off x="1451063" y="9008408"/>
            <a:ext cx="21920347" cy="736829"/>
          </a:xfrm>
          <a:prstGeom prst="rect">
            <a:avLst/>
          </a:prstGeom>
          <a:ln w="50800">
            <a:solidFill>
              <a:schemeClr val="accent3">
                <a:hueOff val="362282"/>
                <a:satOff val="31803"/>
                <a:lumOff val="-18242"/>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Double-click to edit"/>
          <p:cNvSpPr txBox="1"/>
          <p:nvPr>
            <p:ph type="title"/>
          </p:nvPr>
        </p:nvSpPr>
        <p:spPr>
          <a:prstGeom prst="rect">
            <a:avLst/>
          </a:prstGeom>
        </p:spPr>
        <p:txBody>
          <a:bodyPr/>
          <a:lstStyle/>
          <a:p>
            <a:pPr/>
          </a:p>
        </p:txBody>
      </p:sp>
      <p:sp>
        <p:nvSpPr>
          <p:cNvPr id="408"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Tokenization,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word embeddings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a:t>
            </a:r>
            <a:r>
              <a:rPr>
                <a:solidFill>
                  <a:srgbClr val="000000"/>
                </a:solidFill>
              </a:rPr>
              <a:t>deep learning approaches like Recurrent Neural Networks (RNNs) and Transformers</a:t>
            </a:r>
            <a:r>
              <a:t>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model's performance using metrics such as accuracy, precision, recall, and F1 score. Explore the model's ability to generalize to new, unseen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4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10" name="pasted-movie.png" descr="pasted-movie.png"/>
          <p:cNvPicPr>
            <a:picLocks noChangeAspect="1"/>
          </p:cNvPicPr>
          <p:nvPr/>
        </p:nvPicPr>
        <p:blipFill>
          <a:blip r:embed="rId2">
            <a:extLst/>
          </a:blip>
          <a:stretch>
            <a:fillRect/>
          </a:stretch>
        </p:blipFill>
        <p:spPr>
          <a:xfrm>
            <a:off x="4265129" y="243568"/>
            <a:ext cx="15853742" cy="2601280"/>
          </a:xfrm>
          <a:prstGeom prst="rect">
            <a:avLst/>
          </a:prstGeom>
          <a:ln w="12700">
            <a:miter lim="400000"/>
          </a:ln>
        </p:spPr>
      </p:pic>
      <p:sp>
        <p:nvSpPr>
          <p:cNvPr id="411" name="Do try to provide qualitative analysis (give examples) and…"/>
          <p:cNvSpPr txBox="1"/>
          <p:nvPr/>
        </p:nvSpPr>
        <p:spPr>
          <a:xfrm>
            <a:off x="3176060" y="7929303"/>
            <a:ext cx="17185693" cy="1448029"/>
          </a:xfrm>
          <a:prstGeom prst="rect">
            <a:avLst/>
          </a:prstGeom>
          <a:solidFill>
            <a:schemeClr val="accent3"/>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Do try to provide qualitative analysis (give examples) and </a:t>
            </a:r>
          </a:p>
          <a:p>
            <a:pPr/>
            <a:r>
              <a:t>breakdown of performance</a:t>
            </a:r>
          </a:p>
        </p:txBody>
      </p:sp>
      <p:sp>
        <p:nvSpPr>
          <p:cNvPr id="412" name="Rectangle"/>
          <p:cNvSpPr/>
          <p:nvPr/>
        </p:nvSpPr>
        <p:spPr>
          <a:xfrm>
            <a:off x="1340753" y="9739772"/>
            <a:ext cx="21920347" cy="736830"/>
          </a:xfrm>
          <a:prstGeom prst="rect">
            <a:avLst/>
          </a:prstGeom>
          <a:ln w="50800">
            <a:solidFill>
              <a:schemeClr val="accent3">
                <a:hueOff val="362282"/>
                <a:satOff val="31803"/>
                <a:lumOff val="-18242"/>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4" name="Double-click to edit"/>
          <p:cNvSpPr txBox="1"/>
          <p:nvPr>
            <p:ph type="title"/>
          </p:nvPr>
        </p:nvSpPr>
        <p:spPr>
          <a:prstGeom prst="rect">
            <a:avLst/>
          </a:prstGeom>
        </p:spPr>
        <p:txBody>
          <a:bodyPr/>
          <a:lstStyle/>
          <a:p>
            <a:pPr/>
          </a:p>
        </p:txBody>
      </p:sp>
      <p:sp>
        <p:nvSpPr>
          <p:cNvPr id="415" name="Title: Sentiment Analysis on Social Media Texts…"/>
          <p:cNvSpPr txBox="1"/>
          <p:nvPr>
            <p:ph type="body" idx="1"/>
          </p:nvPr>
        </p:nvSpPr>
        <p:spPr>
          <a:xfrm>
            <a:off x="1464296" y="2584810"/>
            <a:ext cx="21893881" cy="10017361"/>
          </a:xfrm>
          <a:prstGeom prst="rect">
            <a:avLst/>
          </a:prstGeom>
        </p:spPr>
        <p:txBody>
          <a:bodyPr/>
          <a:lstStyle/>
          <a:p>
            <a:pPr marL="0" indent="0" defTabSz="411479">
              <a:spcBef>
                <a:spcPts val="1800"/>
              </a:spcBef>
              <a:buSzTx/>
              <a:buNone/>
              <a:defRPr b="1" sz="2520">
                <a:solidFill>
                  <a:srgbClr val="0D0D0D"/>
                </a:solidFill>
                <a:latin typeface="Helvetica"/>
                <a:ea typeface="Helvetica"/>
                <a:cs typeface="Helvetica"/>
                <a:sym typeface="Helvetica"/>
              </a:defRPr>
            </a:pPr>
            <a:r>
              <a:t>Title: Sentiment Analysis on Social Media Texts</a:t>
            </a:r>
            <a:endParaRPr b="0"/>
          </a:p>
          <a:p>
            <a:pPr marL="0" indent="0" defTabSz="411479">
              <a:spcBef>
                <a:spcPts val="1800"/>
              </a:spcBef>
              <a:buSzTx/>
              <a:buNone/>
              <a:defRPr b="1" sz="2520">
                <a:solidFill>
                  <a:srgbClr val="0D0D0D"/>
                </a:solidFill>
                <a:latin typeface="Helvetica"/>
                <a:ea typeface="Helvetica"/>
                <a:cs typeface="Helvetica"/>
                <a:sym typeface="Helvetica"/>
              </a:defRPr>
            </a:pPr>
            <a:r>
              <a:t>Abstract:</a:t>
            </a:r>
            <a:endParaRPr b="0"/>
          </a:p>
          <a:p>
            <a:pPr marL="0" indent="0" defTabSz="411479">
              <a:spcBef>
                <a:spcPts val="1800"/>
              </a:spcBef>
              <a:buSzTx/>
              <a:buNone/>
              <a:defRPr sz="2520">
                <a:solidFill>
                  <a:srgbClr val="0D0D0D"/>
                </a:solidFill>
                <a:latin typeface="Helvetica"/>
                <a:ea typeface="Helvetica"/>
                <a:cs typeface="Helvetica"/>
                <a:sym typeface="Helvetica"/>
              </a:defRPr>
            </a:pPr>
            <a:r>
              <a:t>In this Natural Language Processing (NLP) class project, we aim to develop a sentiment analysis model for social media texts. Social media platforms have become a ubiquitous source of information, opinion, and expression. Analyzing the sentiments expressed in these texts can provide valuable insights into public opinion, user satisfaction, and emerging trends.</a:t>
            </a:r>
          </a:p>
          <a:p>
            <a:pPr marL="0" indent="0" defTabSz="411479">
              <a:spcBef>
                <a:spcPts val="1800"/>
              </a:spcBef>
              <a:buSzTx/>
              <a:buNone/>
              <a:defRPr sz="2520">
                <a:solidFill>
                  <a:srgbClr val="0D0D0D"/>
                </a:solidFill>
                <a:latin typeface="Helvetica"/>
                <a:ea typeface="Helvetica"/>
                <a:cs typeface="Helvetica"/>
                <a:sym typeface="Helvetica"/>
              </a:defRPr>
            </a:pPr>
            <a:r>
              <a:t>The project will involve the following key steps: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Data Collection:</a:t>
            </a:r>
            <a:r>
              <a:t> Gather a diverse dataset from popular social media platforms, containing text data with associated sentiment labels (positive, negative, neutral).</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Preprocessing:</a:t>
            </a:r>
            <a:r>
              <a:t> Clean and preprocess the data to handle challenges such as noise, abbreviations, and special characters. Tokenization, stemming, and lemmatization will be applied to prepare the text for analysis.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Feature Extraction:</a:t>
            </a:r>
            <a:r>
              <a:t> Utilize techniques like Bag-of-Words, TF-IDF, or word embeddings to represent the textual data in a format suitable for machine learning models.</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Model Development:</a:t>
            </a:r>
            <a:r>
              <a:t> Experiment with different machine learning algorithms such as Naive Bayes, Support Vector Machines, or deep learning approaches like Recurrent Neural Networks (RNNs) and Transformers for sentiment classification.</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Evaluation:</a:t>
            </a:r>
            <a:r>
              <a:t> Assess the model's performance using metrics such as accuracy, precision, recall, and F1 score. Explore the model's ability to generalize to new, unseen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Visualization:</a:t>
            </a:r>
            <a:r>
              <a:t> Create visualizations to illustrate sentiment trends over time or across different topics/categories, providing a comprehensive understanding of the data.</a:t>
            </a:r>
          </a:p>
          <a:p>
            <a:pPr marL="411479" indent="-285750" defTabSz="411479">
              <a:spcBef>
                <a:spcPts val="0"/>
              </a:spcBef>
              <a:buClr>
                <a:srgbClr val="0D0D0D"/>
              </a:buClr>
              <a:buFont typeface="TimesNewRomanPSMT"/>
              <a:defRPr sz="2520">
                <a:solidFill>
                  <a:srgbClr val="0D0D0D"/>
                </a:solidFill>
                <a:latin typeface="Helvetica"/>
                <a:ea typeface="Helvetica"/>
                <a:cs typeface="Helvetica"/>
                <a:sym typeface="Helvetica"/>
              </a:defRPr>
            </a:pPr>
            <a:r>
              <a:rPr b="1"/>
              <a:t>	Deployment:</a:t>
            </a:r>
            <a:r>
              <a:t> Develop a user-friendly interface or integration that allows users to input text and receive sentiment analysis results. This could be a web application, a chatbot, or a simple API.</a:t>
            </a:r>
          </a:p>
          <a:p>
            <a:pPr marL="0" indent="0" defTabSz="411479">
              <a:spcBef>
                <a:spcPts val="0"/>
              </a:spcBef>
              <a:buSzTx/>
              <a:buNone/>
              <a:defRPr sz="2520">
                <a:solidFill>
                  <a:srgbClr val="0D0D0D"/>
                </a:solidFill>
                <a:latin typeface="Helvetica"/>
                <a:ea typeface="Helvetica"/>
                <a:cs typeface="Helvetica"/>
                <a:sym typeface="Helvetica"/>
              </a:defRPr>
            </a:pPr>
            <a:r>
              <a:t>This project offers hands-on experience in dealing with real-world text data, implementing machine learning models, and addressing the challenges of sentiment analysis in the context of social media. It also provides an opportunity to explore ethical considerations related to sentiment analysis and the responsible use of NLP technologies in social media analytics</a:t>
            </a:r>
          </a:p>
        </p:txBody>
      </p:sp>
      <p:sp>
        <p:nvSpPr>
          <p:cNvPr id="4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17" name="pasted-movie.png" descr="pasted-movie.png"/>
          <p:cNvPicPr>
            <a:picLocks noChangeAspect="1"/>
          </p:cNvPicPr>
          <p:nvPr/>
        </p:nvPicPr>
        <p:blipFill>
          <a:blip r:embed="rId2">
            <a:extLst/>
          </a:blip>
          <a:stretch>
            <a:fillRect/>
          </a:stretch>
        </p:blipFill>
        <p:spPr>
          <a:xfrm>
            <a:off x="4265129" y="243568"/>
            <a:ext cx="15853742" cy="2601280"/>
          </a:xfrm>
          <a:prstGeom prst="rect">
            <a:avLst/>
          </a:prstGeom>
          <a:ln w="12700">
            <a:miter lim="400000"/>
          </a:ln>
        </p:spPr>
      </p:pic>
      <p:sp>
        <p:nvSpPr>
          <p:cNvPr id="418" name="Deployment is not necessary for the class project"/>
          <p:cNvSpPr txBox="1"/>
          <p:nvPr/>
        </p:nvSpPr>
        <p:spPr>
          <a:xfrm>
            <a:off x="2724793" y="9470236"/>
            <a:ext cx="17185693" cy="787629"/>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Deployment is not necessary for the class project</a:t>
            </a:r>
          </a:p>
        </p:txBody>
      </p:sp>
      <p:sp>
        <p:nvSpPr>
          <p:cNvPr id="419" name="Rectangle"/>
          <p:cNvSpPr/>
          <p:nvPr/>
        </p:nvSpPr>
        <p:spPr>
          <a:xfrm>
            <a:off x="1451063" y="10517820"/>
            <a:ext cx="21920347" cy="736829"/>
          </a:xfrm>
          <a:prstGeom prst="rect">
            <a:avLst/>
          </a:prstGeom>
          <a:ln w="50800">
            <a:solidFill>
              <a:schemeClr val="accent4">
                <a:hueOff val="-461056"/>
                <a:satOff val="4338"/>
                <a:lumOff val="-10225"/>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Using ChatGPT for project suggestion"/>
          <p:cNvSpPr txBox="1"/>
          <p:nvPr>
            <p:ph type="title"/>
          </p:nvPr>
        </p:nvSpPr>
        <p:spPr>
          <a:xfrm>
            <a:off x="14113043" y="156597"/>
            <a:ext cx="10078820" cy="1017427"/>
          </a:xfrm>
          <a:prstGeom prst="rect">
            <a:avLst/>
          </a:prstGeom>
        </p:spPr>
        <p:txBody>
          <a:bodyPr/>
          <a:lstStyle>
            <a:lvl1pPr defTabSz="525779">
              <a:defRPr sz="4992"/>
            </a:lvl1pPr>
          </a:lstStyle>
          <a:p>
            <a:pPr/>
            <a:r>
              <a:t>Using ChatGPT for project suggestion</a:t>
            </a:r>
          </a:p>
        </p:txBody>
      </p:sp>
      <p:sp>
        <p:nvSpPr>
          <p:cNvPr id="42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23" name="pasted-movie.png" descr="pasted-movie.png"/>
          <p:cNvPicPr>
            <a:picLocks noChangeAspect="1"/>
          </p:cNvPicPr>
          <p:nvPr/>
        </p:nvPicPr>
        <p:blipFill>
          <a:blip r:embed="rId2">
            <a:extLst/>
          </a:blip>
          <a:stretch>
            <a:fillRect/>
          </a:stretch>
        </p:blipFill>
        <p:spPr>
          <a:xfrm>
            <a:off x="468259" y="328619"/>
            <a:ext cx="12248677" cy="2009762"/>
          </a:xfrm>
          <a:prstGeom prst="rect">
            <a:avLst/>
          </a:prstGeom>
          <a:ln w="12700">
            <a:miter lim="400000"/>
          </a:ln>
        </p:spPr>
      </p:pic>
      <p:pic>
        <p:nvPicPr>
          <p:cNvPr id="424" name="pasted-movie.png" descr="pasted-movie.png"/>
          <p:cNvPicPr>
            <a:picLocks noChangeAspect="1"/>
          </p:cNvPicPr>
          <p:nvPr/>
        </p:nvPicPr>
        <p:blipFill>
          <a:blip r:embed="rId3">
            <a:extLst/>
          </a:blip>
          <a:stretch>
            <a:fillRect/>
          </a:stretch>
        </p:blipFill>
        <p:spPr>
          <a:xfrm>
            <a:off x="594837" y="1953933"/>
            <a:ext cx="2265624" cy="698426"/>
          </a:xfrm>
          <a:prstGeom prst="rect">
            <a:avLst/>
          </a:prstGeom>
          <a:ln w="12700">
            <a:miter lim="400000"/>
          </a:ln>
        </p:spPr>
      </p:pic>
      <p:sp>
        <p:nvSpPr>
          <p:cNvPr id="425" name="(Spring 2026)"/>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2026)</a:t>
            </a:r>
          </a:p>
        </p:txBody>
      </p:sp>
      <p:sp>
        <p:nvSpPr>
          <p:cNvPr id="426" name="Here’s a solid NLP project idea that’s interesting, doable, and publishable-ish without requiring a giant lab-scale dataset.…"/>
          <p:cNvSpPr txBox="1"/>
          <p:nvPr/>
        </p:nvSpPr>
        <p:spPr>
          <a:xfrm>
            <a:off x="3030780" y="2244817"/>
            <a:ext cx="15385538" cy="1088803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defTabSz="457200">
              <a:lnSpc>
                <a:spcPct val="80000"/>
              </a:lnSpc>
              <a:spcBef>
                <a:spcPts val="1200"/>
              </a:spcBef>
              <a:defRPr sz="2100"/>
            </a:pPr>
            <a:r>
              <a:t>Here’s a solid NLP project idea that’s </a:t>
            </a:r>
            <a:r>
              <a:rPr i="1"/>
              <a:t>interesting, doable, and publishable-ish</a:t>
            </a:r>
            <a:r>
              <a:t> without requiring a giant lab-scale dataset.</a:t>
            </a:r>
          </a:p>
          <a:p>
            <a:pPr algn="l" defTabSz="457200">
              <a:lnSpc>
                <a:spcPct val="80000"/>
              </a:lnSpc>
              <a:spcBef>
                <a:spcPts val="1400"/>
              </a:spcBef>
              <a:defRPr b="1" sz="2100"/>
            </a:pPr>
            <a:r>
              <a:t>Project idea: Faithful Meeting Summarization with Evidence Linking</a:t>
            </a:r>
          </a:p>
          <a:p>
            <a:pPr algn="l" defTabSz="457200">
              <a:lnSpc>
                <a:spcPct val="80000"/>
              </a:lnSpc>
              <a:spcBef>
                <a:spcPts val="1400"/>
              </a:spcBef>
              <a:defRPr b="1" sz="2100"/>
            </a:pPr>
            <a:r>
              <a:t>Core problem</a:t>
            </a:r>
          </a:p>
          <a:p>
            <a:pPr algn="l" defTabSz="457200">
              <a:lnSpc>
                <a:spcPct val="80000"/>
              </a:lnSpc>
              <a:spcBef>
                <a:spcPts val="1200"/>
              </a:spcBef>
              <a:defRPr sz="2100"/>
            </a:pPr>
            <a:r>
              <a:t>Most meeting summarizers produce fluent summaries, but they often:</a:t>
            </a:r>
          </a:p>
          <a:p>
            <a:pPr marL="457200" indent="-317500" algn="l" defTabSz="457200">
              <a:lnSpc>
                <a:spcPct val="80000"/>
              </a:lnSpc>
              <a:spcBef>
                <a:spcPts val="1200"/>
              </a:spcBef>
              <a:buSzPct val="100000"/>
              <a:buFont typeface="Times Roman"/>
              <a:buChar char="•"/>
              <a:defRPr sz="2100"/>
            </a:pPr>
            <a:r>
              <a:t>invent decisions (“hallucinate”)</a:t>
            </a:r>
          </a:p>
          <a:p>
            <a:pPr marL="457200" indent="-317500" algn="l" defTabSz="457200">
              <a:lnSpc>
                <a:spcPct val="80000"/>
              </a:lnSpc>
              <a:spcBef>
                <a:spcPts val="1200"/>
              </a:spcBef>
              <a:buSzPct val="100000"/>
              <a:buFont typeface="Times Roman"/>
              <a:buChar char="•"/>
              <a:defRPr sz="2100"/>
            </a:pPr>
            <a:r>
              <a:t>blur who said what</a:t>
            </a:r>
          </a:p>
          <a:p>
            <a:pPr marL="457200" indent="-317500" algn="l" defTabSz="457200">
              <a:lnSpc>
                <a:spcPct val="80000"/>
              </a:lnSpc>
              <a:spcBef>
                <a:spcPts val="1200"/>
              </a:spcBef>
              <a:buSzPct val="100000"/>
              <a:buFont typeface="Times Roman"/>
              <a:buChar char="•"/>
              <a:defRPr sz="2100"/>
            </a:pPr>
            <a:r>
              <a:t>miss action items</a:t>
            </a:r>
          </a:p>
          <a:p>
            <a:pPr marL="457200" indent="-317500" algn="l" defTabSz="457200">
              <a:lnSpc>
                <a:spcPct val="80000"/>
              </a:lnSpc>
              <a:spcBef>
                <a:spcPts val="1200"/>
              </a:spcBef>
              <a:buSzPct val="100000"/>
              <a:buFont typeface="Times Roman"/>
              <a:buChar char="•"/>
              <a:defRPr sz="2100"/>
            </a:pPr>
            <a:r>
              <a:t>fail to cite where information came from</a:t>
            </a:r>
          </a:p>
          <a:p>
            <a:pPr algn="l" defTabSz="457200">
              <a:lnSpc>
                <a:spcPct val="80000"/>
              </a:lnSpc>
              <a:spcBef>
                <a:spcPts val="1400"/>
              </a:spcBef>
              <a:defRPr b="1" sz="2100"/>
            </a:pPr>
            <a:r>
              <a:t>Your project</a:t>
            </a:r>
          </a:p>
          <a:p>
            <a:pPr algn="l" defTabSz="457200">
              <a:lnSpc>
                <a:spcPct val="80000"/>
              </a:lnSpc>
              <a:spcBef>
                <a:spcPts val="1200"/>
              </a:spcBef>
              <a:defRPr sz="2100"/>
            </a:pPr>
            <a:r>
              <a:t>Build a meeting summarization system that outputs:</a:t>
            </a:r>
          </a:p>
          <a:p>
            <a:pPr marL="457200" indent="-317500" algn="l" defTabSz="457200">
              <a:lnSpc>
                <a:spcPct val="80000"/>
              </a:lnSpc>
              <a:spcBef>
                <a:spcPts val="1200"/>
              </a:spcBef>
              <a:buSzPct val="100000"/>
              <a:buFont typeface="Times Roman"/>
              <a:buAutoNum type="arabicPeriod" startAt="1"/>
              <a:defRPr sz="2100"/>
            </a:pPr>
            <a:r>
              <a:t>a structured summary (decisions, action items, open questions, key points)</a:t>
            </a:r>
          </a:p>
          <a:p>
            <a:pPr marL="457200" indent="-317500" algn="l" defTabSz="457200">
              <a:lnSpc>
                <a:spcPct val="80000"/>
              </a:lnSpc>
              <a:spcBef>
                <a:spcPts val="1200"/>
              </a:spcBef>
              <a:buSzPct val="100000"/>
              <a:buFont typeface="Times Roman"/>
              <a:buAutoNum type="arabicPeriod" startAt="1"/>
              <a:defRPr sz="2100"/>
            </a:pPr>
            <a:r>
              <a:rPr b="1"/>
              <a:t>evidence links</a:t>
            </a:r>
            <a:r>
              <a:t>: each summary bullet is linked to the exact supporting utterances in the transcript</a:t>
            </a:r>
          </a:p>
          <a:p>
            <a:pPr algn="l" defTabSz="457200">
              <a:lnSpc>
                <a:spcPct val="80000"/>
              </a:lnSpc>
              <a:spcBef>
                <a:spcPts val="1400"/>
              </a:spcBef>
              <a:defRPr b="1" sz="2100"/>
            </a:pPr>
            <a:r>
              <a:t>Why it’s a good NLP project</a:t>
            </a:r>
          </a:p>
          <a:p>
            <a:pPr marL="457200" indent="-317500" algn="l" defTabSz="457200">
              <a:lnSpc>
                <a:spcPct val="80000"/>
              </a:lnSpc>
              <a:spcBef>
                <a:spcPts val="1200"/>
              </a:spcBef>
              <a:buSzPct val="100000"/>
              <a:buFont typeface="Times Roman"/>
              <a:buChar char="•"/>
              <a:defRPr sz="2100"/>
            </a:pPr>
            <a:r>
              <a:t>Very relevant to real-world use (Zoom/Teams notes)</a:t>
            </a:r>
          </a:p>
          <a:p>
            <a:pPr marL="457200" indent="-317500" algn="l" defTabSz="457200">
              <a:lnSpc>
                <a:spcPct val="80000"/>
              </a:lnSpc>
              <a:spcBef>
                <a:spcPts val="1200"/>
              </a:spcBef>
              <a:buSzPct val="100000"/>
              <a:buFont typeface="Times Roman"/>
              <a:buChar char="•"/>
              <a:defRPr sz="2100"/>
            </a:pPr>
            <a:r>
              <a:t>Evaluatable beyond ROUGE (faithfulness + attribution)</a:t>
            </a:r>
          </a:p>
          <a:p>
            <a:pPr marL="457200" indent="-317500" algn="l" defTabSz="457200">
              <a:lnSpc>
                <a:spcPct val="80000"/>
              </a:lnSpc>
              <a:spcBef>
                <a:spcPts val="1200"/>
              </a:spcBef>
              <a:buSzPct val="100000"/>
              <a:buFont typeface="Times Roman"/>
              <a:buChar char="•"/>
              <a:defRPr sz="2100"/>
            </a:pPr>
            <a:r>
              <a:t>Works nicely with modern LLMs + retrieval + constraints</a:t>
            </a:r>
          </a:p>
          <a:p>
            <a:pPr marL="457200" indent="-317500" algn="l" defTabSz="457200">
              <a:lnSpc>
                <a:spcPct val="80000"/>
              </a:lnSpc>
              <a:spcBef>
                <a:spcPts val="1200"/>
              </a:spcBef>
              <a:buSzPct val="100000"/>
              <a:buFont typeface="Times Roman"/>
              <a:buChar char="•"/>
              <a:defRPr sz="2100"/>
            </a:pPr>
            <a:r>
              <a:t>You can make a strong “systems + evaluation” paper without inventing a new model</a:t>
            </a:r>
          </a:p>
          <a:p>
            <a:pPr algn="l" defTabSz="457200">
              <a:lnSpc>
                <a:spcPct val="80000"/>
              </a:lnSpc>
              <a:spcBef>
                <a:spcPts val="1400"/>
              </a:spcBef>
              <a:defRPr b="1" sz="2100"/>
            </a:pPr>
            <a:r>
              <a:t>Dataset options</a:t>
            </a:r>
          </a:p>
          <a:p>
            <a:pPr marL="457200" indent="-317500" algn="l" defTabSz="457200">
              <a:lnSpc>
                <a:spcPct val="80000"/>
              </a:lnSpc>
              <a:spcBef>
                <a:spcPts val="1200"/>
              </a:spcBef>
              <a:buSzPct val="100000"/>
              <a:buFont typeface="Times Roman"/>
              <a:buChar char="•"/>
              <a:defRPr sz="2100"/>
            </a:pPr>
            <a:r>
              <a:t>AMI Meeting Corpus</a:t>
            </a:r>
          </a:p>
          <a:p>
            <a:pPr marL="457200" indent="-317500" algn="l" defTabSz="457200">
              <a:lnSpc>
                <a:spcPct val="80000"/>
              </a:lnSpc>
              <a:spcBef>
                <a:spcPts val="1200"/>
              </a:spcBef>
              <a:buSzPct val="100000"/>
              <a:buFont typeface="Times Roman"/>
              <a:buChar char="•"/>
              <a:defRPr sz="2100"/>
            </a:pPr>
            <a:r>
              <a:t>ICSI Meeting Corpus</a:t>
            </a:r>
          </a:p>
          <a:p>
            <a:pPr marL="457200" indent="-317500" algn="l" defTabSz="457200">
              <a:lnSpc>
                <a:spcPct val="80000"/>
              </a:lnSpc>
              <a:spcBef>
                <a:spcPts val="1200"/>
              </a:spcBef>
              <a:buSzPct val="100000"/>
              <a:buFont typeface="Times Roman"/>
              <a:buChar char="•"/>
              <a:defRPr sz="2100"/>
            </a:pPr>
            <a:r>
              <a:t>QMSum (query-based, but adaptable)</a:t>
            </a:r>
          </a:p>
          <a:p>
            <a:pPr algn="l" defTabSz="457200">
              <a:lnSpc>
                <a:spcPct val="80000"/>
              </a:lnSpc>
              <a:spcBef>
                <a:spcPts val="1400"/>
              </a:spcBef>
              <a:defRPr b="1" sz="2100"/>
            </a:pPr>
            <a:r>
              <a:t>Evaluation ideas</a:t>
            </a:r>
          </a:p>
          <a:p>
            <a:pPr marL="457200" indent="-317500" algn="l" defTabSz="457200">
              <a:lnSpc>
                <a:spcPct val="80000"/>
              </a:lnSpc>
              <a:spcBef>
                <a:spcPts val="1200"/>
              </a:spcBef>
              <a:buSzPct val="100000"/>
              <a:buFont typeface="Times Roman"/>
              <a:buChar char="•"/>
              <a:defRPr sz="2100"/>
            </a:pPr>
            <a:r>
              <a:t>Evidence precision/recall: does the cited span actually support the claim?</a:t>
            </a:r>
          </a:p>
          <a:p>
            <a:pPr marL="457200" indent="-317500" algn="l" defTabSz="457200">
              <a:lnSpc>
                <a:spcPct val="80000"/>
              </a:lnSpc>
              <a:spcBef>
                <a:spcPts val="1200"/>
              </a:spcBef>
              <a:buSzPct val="100000"/>
              <a:buFont typeface="Times Roman"/>
              <a:buChar char="•"/>
              <a:defRPr sz="2100"/>
            </a:pPr>
            <a:r>
              <a:t>Hallucination rate: unsupported summary statements</a:t>
            </a:r>
          </a:p>
          <a:p>
            <a:pPr marL="457200" indent="-317500" algn="l" defTabSz="457200">
              <a:lnSpc>
                <a:spcPct val="80000"/>
              </a:lnSpc>
              <a:spcBef>
                <a:spcPts val="1200"/>
              </a:spcBef>
              <a:buSzPct val="100000"/>
              <a:buFont typeface="Times Roman"/>
              <a:buChar char="•"/>
              <a:defRPr sz="2100"/>
            </a:pPr>
            <a:r>
              <a:t>Action item extraction F1</a:t>
            </a:r>
          </a:p>
          <a:p>
            <a:pPr marL="457200" indent="-317500" algn="l" defTabSz="457200">
              <a:lnSpc>
                <a:spcPct val="80000"/>
              </a:lnSpc>
              <a:spcBef>
                <a:spcPts val="1200"/>
              </a:spcBef>
              <a:buSzPct val="100000"/>
              <a:buFont typeface="Times Roman"/>
              <a:buChar char="•"/>
              <a:defRPr sz="2100"/>
            </a:pPr>
            <a:r>
              <a:t>Human evaluation: usefulness + trustworthiness</a:t>
            </a:r>
          </a:p>
        </p:txBody>
      </p:sp>
      <p:sp>
        <p:nvSpPr>
          <p:cNvPr id="427" name="Better but…"/>
          <p:cNvSpPr txBox="1"/>
          <p:nvPr/>
        </p:nvSpPr>
        <p:spPr>
          <a:xfrm>
            <a:off x="17688069" y="5346585"/>
            <a:ext cx="4825911" cy="787630"/>
          </a:xfrm>
          <a:prstGeom prst="rect">
            <a:avLst/>
          </a:prstGeom>
          <a:solidFill>
            <a:schemeClr val="accent1">
              <a:lumOff val="16847"/>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Better but…</a:t>
            </a:r>
          </a:p>
        </p:txBody>
      </p:sp>
      <p:sp>
        <p:nvSpPr>
          <p:cNvPr id="428" name="Is it interesting to you?"/>
          <p:cNvSpPr txBox="1"/>
          <p:nvPr/>
        </p:nvSpPr>
        <p:spPr>
          <a:xfrm>
            <a:off x="17002148" y="6845427"/>
            <a:ext cx="6197753" cy="787630"/>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Is it interesting to you?</a:t>
            </a:r>
          </a:p>
        </p:txBody>
      </p:sp>
      <p:sp>
        <p:nvSpPr>
          <p:cNvPr id="429" name="Is it doable by you?"/>
          <p:cNvSpPr txBox="1"/>
          <p:nvPr/>
        </p:nvSpPr>
        <p:spPr>
          <a:xfrm>
            <a:off x="17002148" y="7687330"/>
            <a:ext cx="6197753" cy="787630"/>
          </a:xfrm>
          <a:prstGeom prst="rect">
            <a:avLst/>
          </a:prstGeom>
          <a:solidFill>
            <a:schemeClr val="accent4">
              <a:hueOff val="-461056"/>
              <a:satOff val="4338"/>
              <a:lumOff val="-10225"/>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Is it doable by you?</a:t>
            </a:r>
          </a:p>
        </p:txBody>
      </p:sp>
      <p:sp>
        <p:nvSpPr>
          <p:cNvPr id="430" name="Double check suggested datasets and evaluation metrics"/>
          <p:cNvSpPr txBox="1"/>
          <p:nvPr/>
        </p:nvSpPr>
        <p:spPr>
          <a:xfrm>
            <a:off x="17002148" y="10306777"/>
            <a:ext cx="6197753" cy="1096696"/>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200"/>
            </a:lvl1pPr>
          </a:lstStyle>
          <a:p>
            <a:pPr/>
            <a:r>
              <a:t>Double check suggested datasets and evaluation metrics</a:t>
            </a:r>
          </a:p>
        </p:txBody>
      </p:sp>
      <p:sp>
        <p:nvSpPr>
          <p:cNvPr id="431" name="In the end, you need to understand and execute…"/>
          <p:cNvSpPr txBox="1"/>
          <p:nvPr/>
        </p:nvSpPr>
        <p:spPr>
          <a:xfrm>
            <a:off x="17002148" y="11854144"/>
            <a:ext cx="6197753" cy="1579297"/>
          </a:xfrm>
          <a:prstGeom prst="rect">
            <a:avLst/>
          </a:prstGeom>
          <a:solidFill>
            <a:schemeClr val="accent1">
              <a:lumOff val="16847"/>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defRPr sz="3200"/>
            </a:pPr>
            <a:r>
              <a:t>In the end, you need to understand and execute </a:t>
            </a:r>
          </a:p>
          <a:p>
            <a:pPr>
              <a:defRPr sz="3200"/>
            </a:pPr>
            <a:r>
              <a:t>your project ideas!</a:t>
            </a:r>
          </a:p>
        </p:txBody>
      </p:sp>
      <p:sp>
        <p:nvSpPr>
          <p:cNvPr id="432" name="Did it suggest the same idea…"/>
          <p:cNvSpPr txBox="1"/>
          <p:nvPr/>
        </p:nvSpPr>
        <p:spPr>
          <a:xfrm>
            <a:off x="17002148" y="9020541"/>
            <a:ext cx="6197753" cy="1096697"/>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defRPr sz="3200"/>
            </a:pPr>
            <a:r>
              <a:t>Did it suggest the same idea </a:t>
            </a:r>
          </a:p>
          <a:p>
            <a:pPr>
              <a:defRPr sz="3200"/>
            </a:pPr>
            <a:r>
              <a:t>to others?</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Using ChatGPT for project suggestion"/>
          <p:cNvSpPr txBox="1"/>
          <p:nvPr>
            <p:ph type="title"/>
          </p:nvPr>
        </p:nvSpPr>
        <p:spPr>
          <a:xfrm>
            <a:off x="14113043" y="156597"/>
            <a:ext cx="10078820" cy="1017427"/>
          </a:xfrm>
          <a:prstGeom prst="rect">
            <a:avLst/>
          </a:prstGeom>
        </p:spPr>
        <p:txBody>
          <a:bodyPr/>
          <a:lstStyle>
            <a:lvl1pPr defTabSz="525779">
              <a:defRPr sz="4992"/>
            </a:lvl1pPr>
          </a:lstStyle>
          <a:p>
            <a:pPr/>
            <a:r>
              <a:t>Using ChatGPT for project suggestion</a:t>
            </a:r>
          </a:p>
        </p:txBody>
      </p:sp>
      <p:sp>
        <p:nvSpPr>
          <p:cNvPr id="4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36" name="pasted-movie.png" descr="pasted-movie.png"/>
          <p:cNvPicPr>
            <a:picLocks noChangeAspect="1"/>
          </p:cNvPicPr>
          <p:nvPr/>
        </p:nvPicPr>
        <p:blipFill>
          <a:blip r:embed="rId2">
            <a:extLst/>
          </a:blip>
          <a:stretch>
            <a:fillRect/>
          </a:stretch>
        </p:blipFill>
        <p:spPr>
          <a:xfrm>
            <a:off x="468259" y="328619"/>
            <a:ext cx="12248677" cy="2009762"/>
          </a:xfrm>
          <a:prstGeom prst="rect">
            <a:avLst/>
          </a:prstGeom>
          <a:ln w="12700">
            <a:miter lim="400000"/>
          </a:ln>
        </p:spPr>
      </p:pic>
      <p:pic>
        <p:nvPicPr>
          <p:cNvPr id="437" name="pasted-movie.png" descr="pasted-movie.png"/>
          <p:cNvPicPr>
            <a:picLocks noChangeAspect="1"/>
          </p:cNvPicPr>
          <p:nvPr/>
        </p:nvPicPr>
        <p:blipFill>
          <a:blip r:embed="rId3">
            <a:extLst/>
          </a:blip>
          <a:stretch>
            <a:fillRect/>
          </a:stretch>
        </p:blipFill>
        <p:spPr>
          <a:xfrm>
            <a:off x="594837" y="1953933"/>
            <a:ext cx="2265624" cy="698426"/>
          </a:xfrm>
          <a:prstGeom prst="rect">
            <a:avLst/>
          </a:prstGeom>
          <a:ln w="12700">
            <a:miter lim="400000"/>
          </a:ln>
        </p:spPr>
      </p:pic>
      <p:sp>
        <p:nvSpPr>
          <p:cNvPr id="438" name="(Spring 2026)"/>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2026)</a:t>
            </a:r>
          </a:p>
        </p:txBody>
      </p:sp>
      <p:sp>
        <p:nvSpPr>
          <p:cNvPr id="439" name="Abstract (you can use as a paper-style abstract)…"/>
          <p:cNvSpPr txBox="1"/>
          <p:nvPr/>
        </p:nvSpPr>
        <p:spPr>
          <a:xfrm>
            <a:off x="1456061" y="2985791"/>
            <a:ext cx="21761703" cy="994709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defTabSz="457200">
              <a:spcBef>
                <a:spcPts val="1400"/>
              </a:spcBef>
              <a:defRPr b="1" sz="3400"/>
            </a:pPr>
            <a:r>
              <a:t>Abstract (you can use as a paper-style abstract)</a:t>
            </a:r>
          </a:p>
          <a:p>
            <a:pPr algn="just" defTabSz="457200">
              <a:spcBef>
                <a:spcPts val="1200"/>
              </a:spcBef>
              <a:defRPr sz="3400"/>
            </a:pPr>
            <a:r>
              <a:rPr b="1"/>
              <a:t>Abstract —</a:t>
            </a:r>
            <a:br/>
            <a:r>
              <a:t>Meeting summarization is a practical application of natural language processing, but existing systems frequently produce summaries that are difficult to trust due to hallucinated content, missing attribution, and incomplete capture of action items. We propose a meeting summarization framework that generates structured summaries consisting of decisions, action items, unresolved questions, and key discussion points, while explicitly linking each summary statement to supporting evidence spans in the transcript. Our approach combines segment-level retrieval with constrained generation to encourage factual grounding and speaker-aware attribution. We introduce an automatic evaluation protocol for faithfulness based on evidence precision and coverage, alongside standard summarization metrics and human judgments of usefulness. Experiments on publicly available meeting corpora demonstrate that evidence-linked summaries reduce unsupported statements and improve user trust compared to baseline summarizers, while maintaining competitive informativeness. This work highlights the importance of grounding and verifiability in summarization systems intended for real-world deployment.</a:t>
            </a:r>
          </a:p>
          <a:p>
            <a:pPr algn="l" defTabSz="457200">
              <a:defRPr sz="3400">
                <a:solidFill>
                  <a:srgbClr val="808080"/>
                </a:solidFill>
              </a:defRPr>
            </a:pPr>
          </a:p>
          <a:p>
            <a:pPr algn="l" defTabSz="457200">
              <a:spcBef>
                <a:spcPts val="1200"/>
              </a:spcBef>
              <a:defRPr sz="3400"/>
            </a:pPr>
            <a:r>
              <a:t>If you want, I can also:</a:t>
            </a:r>
          </a:p>
          <a:p>
            <a:pPr marL="457200" indent="-317500" algn="l" defTabSz="457200">
              <a:spcBef>
                <a:spcPts val="1200"/>
              </a:spcBef>
              <a:buSzPct val="100000"/>
              <a:buFont typeface="Times Roman"/>
              <a:buChar char="•"/>
              <a:defRPr sz="3400"/>
            </a:pPr>
            <a:r>
              <a:t>turn this into a full project plan (milestones + experiments)</a:t>
            </a:r>
          </a:p>
          <a:p>
            <a:pPr marL="457200" indent="-317500" algn="l" defTabSz="457200">
              <a:spcBef>
                <a:spcPts val="1200"/>
              </a:spcBef>
              <a:buSzPct val="100000"/>
              <a:buFont typeface="Times Roman"/>
              <a:buChar char="•"/>
              <a:defRPr sz="3400"/>
            </a:pPr>
            <a:r>
              <a:t>suggest 2–3 alternative projects in different directions (NLP+vision, NLU+3D grounding, etc.)</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Using ChatGPT for project suggestion"/>
          <p:cNvSpPr txBox="1"/>
          <p:nvPr>
            <p:ph type="title"/>
          </p:nvPr>
        </p:nvSpPr>
        <p:spPr>
          <a:xfrm>
            <a:off x="14113043" y="156597"/>
            <a:ext cx="10078820" cy="1017427"/>
          </a:xfrm>
          <a:prstGeom prst="rect">
            <a:avLst/>
          </a:prstGeom>
        </p:spPr>
        <p:txBody>
          <a:bodyPr/>
          <a:lstStyle>
            <a:lvl1pPr defTabSz="525779">
              <a:defRPr sz="4992"/>
            </a:lvl1pPr>
          </a:lstStyle>
          <a:p>
            <a:pPr/>
            <a:r>
              <a:t>Using ChatGPT for project suggestion</a:t>
            </a:r>
          </a:p>
        </p:txBody>
      </p:sp>
      <p:sp>
        <p:nvSpPr>
          <p:cNvPr id="4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3" name="pasted-movie.png" descr="pasted-movie.png"/>
          <p:cNvPicPr>
            <a:picLocks noChangeAspect="1"/>
          </p:cNvPicPr>
          <p:nvPr/>
        </p:nvPicPr>
        <p:blipFill>
          <a:blip r:embed="rId2">
            <a:extLst/>
          </a:blip>
          <a:stretch>
            <a:fillRect/>
          </a:stretch>
        </p:blipFill>
        <p:spPr>
          <a:xfrm>
            <a:off x="468259" y="328619"/>
            <a:ext cx="12248677" cy="2009762"/>
          </a:xfrm>
          <a:prstGeom prst="rect">
            <a:avLst/>
          </a:prstGeom>
          <a:ln w="12700">
            <a:miter lim="400000"/>
          </a:ln>
        </p:spPr>
      </p:pic>
      <p:pic>
        <p:nvPicPr>
          <p:cNvPr id="444" name="pasted-movie.png" descr="pasted-movie.png"/>
          <p:cNvPicPr>
            <a:picLocks noChangeAspect="1"/>
          </p:cNvPicPr>
          <p:nvPr/>
        </p:nvPicPr>
        <p:blipFill>
          <a:blip r:embed="rId3">
            <a:extLst/>
          </a:blip>
          <a:stretch>
            <a:fillRect/>
          </a:stretch>
        </p:blipFill>
        <p:spPr>
          <a:xfrm>
            <a:off x="594837" y="1953933"/>
            <a:ext cx="2265624" cy="698426"/>
          </a:xfrm>
          <a:prstGeom prst="rect">
            <a:avLst/>
          </a:prstGeom>
          <a:ln w="12700">
            <a:miter lim="400000"/>
          </a:ln>
        </p:spPr>
      </p:pic>
      <p:sp>
        <p:nvSpPr>
          <p:cNvPr id="445" name="(Spring 2026)"/>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2026)</a:t>
            </a:r>
          </a:p>
        </p:txBody>
      </p:sp>
      <p:sp>
        <p:nvSpPr>
          <p:cNvPr id="446" name="Project idea: “Fact-or-Flavor”: Faithful Summarization with Grounded Citations for Web &amp; PDF Sources…"/>
          <p:cNvSpPr txBox="1"/>
          <p:nvPr/>
        </p:nvSpPr>
        <p:spPr>
          <a:xfrm>
            <a:off x="3030780" y="2692594"/>
            <a:ext cx="16583484" cy="99924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defTabSz="457200">
              <a:lnSpc>
                <a:spcPct val="80000"/>
              </a:lnSpc>
              <a:spcBef>
                <a:spcPts val="1400"/>
              </a:spcBef>
              <a:defRPr b="1" sz="2500"/>
            </a:pPr>
            <a:r>
              <a:t>Project idea: “Fact-or-Flavor”: Faithful Summarization with Grounded Citations for Web &amp; PDF Sources</a:t>
            </a:r>
          </a:p>
          <a:p>
            <a:pPr algn="l" defTabSz="457200">
              <a:lnSpc>
                <a:spcPct val="80000"/>
              </a:lnSpc>
              <a:spcBef>
                <a:spcPts val="1200"/>
              </a:spcBef>
              <a:defRPr sz="2500"/>
            </a:pPr>
            <a:r>
              <a:rPr b="1"/>
              <a:t>One-line pitch:</a:t>
            </a:r>
            <a:r>
              <a:t> Build a summarization system that produces </a:t>
            </a:r>
            <a:r>
              <a:rPr i="1"/>
              <a:t>useful</a:t>
            </a:r>
            <a:r>
              <a:t> summaries </a:t>
            </a:r>
            <a:r>
              <a:rPr b="1"/>
              <a:t>only from evidence it can quote</a:t>
            </a:r>
            <a:r>
              <a:t>, and attaches sentence-level citations (like a mini literature review, but automated).</a:t>
            </a:r>
          </a:p>
          <a:p>
            <a:pPr algn="l" defTabSz="457200">
              <a:lnSpc>
                <a:spcPct val="80000"/>
              </a:lnSpc>
              <a:defRPr sz="2500">
                <a:solidFill>
                  <a:srgbClr val="808080"/>
                </a:solidFill>
              </a:defRPr>
            </a:pPr>
          </a:p>
          <a:p>
            <a:pPr algn="l" defTabSz="457200">
              <a:lnSpc>
                <a:spcPct val="80000"/>
              </a:lnSpc>
              <a:spcBef>
                <a:spcPts val="1400"/>
              </a:spcBef>
              <a:defRPr b="1" sz="2500"/>
            </a:pPr>
            <a:r>
              <a:t>Why this is a good NLP project</a:t>
            </a:r>
          </a:p>
          <a:p>
            <a:pPr algn="l" defTabSz="457200">
              <a:lnSpc>
                <a:spcPct val="80000"/>
              </a:lnSpc>
              <a:spcBef>
                <a:spcPts val="1200"/>
              </a:spcBef>
              <a:defRPr sz="2500"/>
            </a:pPr>
            <a:r>
              <a:t>Most summarizers are fluent but unreliable: they’ll invent details, blur sources, or mix facts across documents. This project tackles a real pain point in research, enterprise, and education: </a:t>
            </a:r>
            <a:r>
              <a:rPr b="1"/>
              <a:t>trustworthy summaries</a:t>
            </a:r>
            <a:r>
              <a:t>.</a:t>
            </a:r>
          </a:p>
          <a:p>
            <a:pPr algn="l" defTabSz="457200">
              <a:lnSpc>
                <a:spcPct val="80000"/>
              </a:lnSpc>
              <a:spcBef>
                <a:spcPts val="1200"/>
              </a:spcBef>
              <a:defRPr sz="2500"/>
            </a:pPr>
            <a:r>
              <a:t>It’s also nicely scoped: you can start with a simple baseline and keep upgrading.</a:t>
            </a:r>
          </a:p>
          <a:p>
            <a:pPr algn="l" defTabSz="457200">
              <a:lnSpc>
                <a:spcPct val="80000"/>
              </a:lnSpc>
              <a:defRPr sz="2500">
                <a:solidFill>
                  <a:srgbClr val="808080"/>
                </a:solidFill>
              </a:defRPr>
            </a:pPr>
          </a:p>
          <a:p>
            <a:pPr algn="l" defTabSz="457200">
              <a:lnSpc>
                <a:spcPct val="80000"/>
              </a:lnSpc>
              <a:spcBef>
                <a:spcPts val="1400"/>
              </a:spcBef>
              <a:defRPr b="1" sz="2500"/>
            </a:pPr>
            <a:r>
              <a:t>What you would build</a:t>
            </a:r>
          </a:p>
          <a:p>
            <a:pPr algn="l" defTabSz="457200">
              <a:lnSpc>
                <a:spcPct val="80000"/>
              </a:lnSpc>
              <a:spcBef>
                <a:spcPts val="1200"/>
              </a:spcBef>
              <a:defRPr sz="2500"/>
            </a:pPr>
            <a:r>
              <a:t>A system that takes:</a:t>
            </a:r>
          </a:p>
          <a:p>
            <a:pPr marL="457200" indent="-317500" algn="l" defTabSz="457200">
              <a:lnSpc>
                <a:spcPct val="80000"/>
              </a:lnSpc>
              <a:spcBef>
                <a:spcPts val="1200"/>
              </a:spcBef>
              <a:buSzPct val="100000"/>
              <a:buFont typeface="Times Roman"/>
              <a:buChar char="•"/>
              <a:defRPr sz="2500"/>
            </a:pPr>
            <a:r>
              <a:t>a set of documents (web pages, PDFs, or papers)</a:t>
            </a:r>
          </a:p>
          <a:p>
            <a:pPr marL="457200" indent="-317500" algn="l" defTabSz="457200">
              <a:lnSpc>
                <a:spcPct val="80000"/>
              </a:lnSpc>
              <a:spcBef>
                <a:spcPts val="1200"/>
              </a:spcBef>
              <a:buSzPct val="100000"/>
              <a:buFont typeface="Times Roman"/>
              <a:buChar char="•"/>
              <a:defRPr sz="2500"/>
            </a:pPr>
            <a:r>
              <a:t>a query or task prompt (e.g., “Summarize the key findings about X”)</a:t>
            </a:r>
          </a:p>
          <a:p>
            <a:pPr algn="l" defTabSz="457200">
              <a:lnSpc>
                <a:spcPct val="80000"/>
              </a:lnSpc>
              <a:spcBef>
                <a:spcPts val="1200"/>
              </a:spcBef>
              <a:defRPr sz="2500"/>
            </a:pPr>
            <a:r>
              <a:t>And outputs:</a:t>
            </a:r>
          </a:p>
          <a:p>
            <a:pPr marL="457200" indent="-317500" algn="l" defTabSz="457200">
              <a:lnSpc>
                <a:spcPct val="80000"/>
              </a:lnSpc>
              <a:spcBef>
                <a:spcPts val="1200"/>
              </a:spcBef>
              <a:buSzPct val="100000"/>
              <a:buFont typeface="Times Roman"/>
              <a:buChar char="•"/>
              <a:defRPr sz="2500"/>
            </a:pPr>
            <a:r>
              <a:t>a structured summary (bullets + short paragraph)</a:t>
            </a:r>
          </a:p>
          <a:p>
            <a:pPr marL="457200" indent="-317500" algn="l" defTabSz="457200">
              <a:lnSpc>
                <a:spcPct val="80000"/>
              </a:lnSpc>
              <a:spcBef>
                <a:spcPts val="1200"/>
              </a:spcBef>
              <a:buSzPct val="100000"/>
              <a:buFont typeface="Times Roman"/>
              <a:buChar char="•"/>
              <a:defRPr b="1" sz="2500"/>
            </a:pPr>
            <a:r>
              <a:t>every sentence backed by citations</a:t>
            </a:r>
            <a:r>
              <a:rPr b="0"/>
              <a:t> (document + span)</a:t>
            </a:r>
            <a:endParaRPr b="0"/>
          </a:p>
          <a:p>
            <a:pPr marL="457200" indent="-317500" algn="l" defTabSz="457200">
              <a:lnSpc>
                <a:spcPct val="80000"/>
              </a:lnSpc>
              <a:spcBef>
                <a:spcPts val="1200"/>
              </a:spcBef>
              <a:buSzPct val="100000"/>
              <a:buFont typeface="Times Roman"/>
              <a:buChar char="•"/>
              <a:defRPr sz="2500"/>
            </a:pPr>
            <a:r>
              <a:t>a “coverage vs hallucination” score</a:t>
            </a:r>
          </a:p>
          <a:p>
            <a:pPr algn="l" defTabSz="457200">
              <a:lnSpc>
                <a:spcPct val="80000"/>
              </a:lnSpc>
              <a:defRPr sz="2500">
                <a:solidFill>
                  <a:srgbClr val="808080"/>
                </a:solidFill>
              </a:defRPr>
            </a:pPr>
          </a:p>
          <a:p>
            <a:pPr algn="l" defTabSz="457200">
              <a:lnSpc>
                <a:spcPct val="80000"/>
              </a:lnSpc>
              <a:spcBef>
                <a:spcPts val="1400"/>
              </a:spcBef>
              <a:defRPr b="1" sz="2500"/>
            </a:pPr>
            <a:r>
              <a:t>Core NLP components (very doable)</a:t>
            </a:r>
          </a:p>
          <a:p>
            <a:pPr marL="457200" indent="-317500" algn="l" defTabSz="457200">
              <a:lnSpc>
                <a:spcPct val="80000"/>
              </a:lnSpc>
              <a:spcBef>
                <a:spcPts val="1200"/>
              </a:spcBef>
              <a:buSzPct val="100000"/>
              <a:buFont typeface="Times Roman"/>
              <a:buChar char="•"/>
              <a:defRPr sz="2500"/>
            </a:pPr>
            <a:r>
              <a:t>Document chunking + retrieval (BM25 or dense retrieval)</a:t>
            </a:r>
          </a:p>
          <a:p>
            <a:pPr marL="457200" indent="-317500" algn="l" defTabSz="457200">
              <a:lnSpc>
                <a:spcPct val="80000"/>
              </a:lnSpc>
              <a:spcBef>
                <a:spcPts val="1200"/>
              </a:spcBef>
              <a:buSzPct val="100000"/>
              <a:buFont typeface="Times Roman"/>
              <a:buChar char="•"/>
              <a:defRPr sz="2500"/>
            </a:pPr>
            <a:r>
              <a:t>Evidence selection</a:t>
            </a:r>
          </a:p>
          <a:p>
            <a:pPr marL="457200" indent="-317500" algn="l" defTabSz="457200">
              <a:lnSpc>
                <a:spcPct val="80000"/>
              </a:lnSpc>
              <a:spcBef>
                <a:spcPts val="1200"/>
              </a:spcBef>
              <a:buSzPct val="100000"/>
              <a:buFont typeface="Times Roman"/>
              <a:buChar char="•"/>
              <a:defRPr sz="2500"/>
            </a:pPr>
            <a:r>
              <a:t>Citation-aware generation</a:t>
            </a:r>
          </a:p>
          <a:p>
            <a:pPr marL="457200" indent="-317500" algn="l" defTabSz="457200">
              <a:lnSpc>
                <a:spcPct val="80000"/>
              </a:lnSpc>
              <a:spcBef>
                <a:spcPts val="1200"/>
              </a:spcBef>
              <a:buSzPct val="100000"/>
              <a:buFont typeface="Times Roman"/>
              <a:buChar char="•"/>
              <a:defRPr sz="2500"/>
            </a:pPr>
            <a:r>
              <a:t>Automatic evaluation of faithfulness (e.g., entailment / attribution metrics)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Using ChatGPT for project suggestion"/>
          <p:cNvSpPr txBox="1"/>
          <p:nvPr>
            <p:ph type="title"/>
          </p:nvPr>
        </p:nvSpPr>
        <p:spPr>
          <a:xfrm>
            <a:off x="14113043" y="156597"/>
            <a:ext cx="10078820" cy="1017427"/>
          </a:xfrm>
          <a:prstGeom prst="rect">
            <a:avLst/>
          </a:prstGeom>
        </p:spPr>
        <p:txBody>
          <a:bodyPr/>
          <a:lstStyle>
            <a:lvl1pPr defTabSz="525779">
              <a:defRPr sz="4992"/>
            </a:lvl1pPr>
          </a:lstStyle>
          <a:p>
            <a:pPr/>
            <a:r>
              <a:t>Using ChatGPT for project suggestion</a:t>
            </a:r>
          </a:p>
        </p:txBody>
      </p:sp>
      <p:sp>
        <p:nvSpPr>
          <p:cNvPr id="4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0" name="pasted-movie.png" descr="pasted-movie.png"/>
          <p:cNvPicPr>
            <a:picLocks noChangeAspect="1"/>
          </p:cNvPicPr>
          <p:nvPr/>
        </p:nvPicPr>
        <p:blipFill>
          <a:blip r:embed="rId2">
            <a:extLst/>
          </a:blip>
          <a:stretch>
            <a:fillRect/>
          </a:stretch>
        </p:blipFill>
        <p:spPr>
          <a:xfrm>
            <a:off x="468259" y="328619"/>
            <a:ext cx="12248677" cy="2009762"/>
          </a:xfrm>
          <a:prstGeom prst="rect">
            <a:avLst/>
          </a:prstGeom>
          <a:ln w="12700">
            <a:miter lim="400000"/>
          </a:ln>
        </p:spPr>
      </p:pic>
      <p:pic>
        <p:nvPicPr>
          <p:cNvPr id="451" name="pasted-movie.png" descr="pasted-movie.png"/>
          <p:cNvPicPr>
            <a:picLocks noChangeAspect="1"/>
          </p:cNvPicPr>
          <p:nvPr/>
        </p:nvPicPr>
        <p:blipFill>
          <a:blip r:embed="rId3">
            <a:extLst/>
          </a:blip>
          <a:stretch>
            <a:fillRect/>
          </a:stretch>
        </p:blipFill>
        <p:spPr>
          <a:xfrm>
            <a:off x="594837" y="1953933"/>
            <a:ext cx="2265624" cy="698426"/>
          </a:xfrm>
          <a:prstGeom prst="rect">
            <a:avLst/>
          </a:prstGeom>
          <a:ln w="12700">
            <a:miter lim="400000"/>
          </a:ln>
        </p:spPr>
      </p:pic>
      <p:sp>
        <p:nvSpPr>
          <p:cNvPr id="452" name="(Spring 2026)"/>
          <p:cNvSpPr txBox="1"/>
          <p:nvPr/>
        </p:nvSpPr>
        <p:spPr>
          <a:xfrm>
            <a:off x="20654764" y="939685"/>
            <a:ext cx="347820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(Spring 2026)</a:t>
            </a:r>
          </a:p>
        </p:txBody>
      </p:sp>
      <p:sp>
        <p:nvSpPr>
          <p:cNvPr id="453" name="Abstract (ready to submit)…"/>
          <p:cNvSpPr txBox="1"/>
          <p:nvPr/>
        </p:nvSpPr>
        <p:spPr>
          <a:xfrm>
            <a:off x="1388435" y="2683446"/>
            <a:ext cx="21954920" cy="1031992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defTabSz="457200">
              <a:spcBef>
                <a:spcPts val="1600"/>
              </a:spcBef>
              <a:defRPr b="1" sz="3200"/>
            </a:pPr>
            <a:r>
              <a:t>Abstract (ready to submit)</a:t>
            </a:r>
          </a:p>
          <a:p>
            <a:pPr algn="l" defTabSz="457200">
              <a:spcBef>
                <a:spcPts val="1200"/>
              </a:spcBef>
              <a:defRPr i="1" sz="3200"/>
            </a:pPr>
            <a:r>
              <a:rPr b="1" i="0"/>
              <a:t>Title:</a:t>
            </a:r>
            <a:r>
              <a:rPr i="0"/>
              <a:t> </a:t>
            </a:r>
            <a:r>
              <a:t>Fact-or-Flavor: Citation-Grounded Summarization for Faithful Multi-Document NLP</a:t>
            </a:r>
            <a:endParaRPr i="0"/>
          </a:p>
          <a:p>
            <a:pPr algn="just" defTabSz="457200">
              <a:spcBef>
                <a:spcPts val="1200"/>
              </a:spcBef>
              <a:defRPr sz="3200"/>
            </a:pPr>
            <a:r>
              <a:rPr b="1"/>
              <a:t>Abstract:</a:t>
            </a:r>
            <a:br/>
            <a:r>
              <a:t>Neural summarization systems often produce fluent outputs that contain hallucinated or weakly supported claims, limiting their usefulness in high-stakes settings such as scientific review, policy analysis, and enterprise reporting. We present </a:t>
            </a:r>
            <a:r>
              <a:rPr i="1"/>
              <a:t>Fact-or-Flavor</a:t>
            </a:r>
            <a:r>
              <a:t>, a citation-grounded summarization framework that generates multi-document summaries constrained to evidence explicitly retrieved from source texts. Given a query and a collection of documents, the system performs retrieval and evidence selection over semantically coherent text chunks, then produces a structured summary where each sentence is accompanied by one or more citations pointing to the supporting source spans. To evaluate factual consistency, we measure attribution precision using span overlap and entailment-based scoring, and report a coverage metric quantifying how well the summary reflects the document set. Experiments on web and PDF corpora demonstrate that grounding generation in retrieved evidence substantially reduces unsupported claims while maintaining informativeness and readability. This work provides a practical step toward trustworthy summarization systems that are both useful and verifiable.</a:t>
            </a:r>
          </a:p>
          <a:p>
            <a:pPr algn="l" defTabSz="457200">
              <a:defRPr sz="3200">
                <a:solidFill>
                  <a:srgbClr val="808080"/>
                </a:solidFill>
              </a:defRPr>
            </a:pPr>
          </a:p>
          <a:p>
            <a:pPr algn="l" defTabSz="457200">
              <a:spcBef>
                <a:spcPts val="1200"/>
              </a:spcBef>
              <a:defRPr sz="3200"/>
            </a:pPr>
            <a:r>
              <a:t>If you want, I can also:</a:t>
            </a:r>
          </a:p>
          <a:p>
            <a:pPr marL="457200" indent="-317500" algn="l" defTabSz="457200">
              <a:spcBef>
                <a:spcPts val="1200"/>
              </a:spcBef>
              <a:buSzPct val="100000"/>
              <a:buFont typeface="Times Roman"/>
              <a:buChar char="•"/>
              <a:defRPr sz="3200"/>
            </a:pPr>
            <a:r>
              <a:t>propose a 4-week project plan,</a:t>
            </a:r>
          </a:p>
          <a:p>
            <a:pPr marL="457200" indent="-317500" algn="l" defTabSz="457200">
              <a:spcBef>
                <a:spcPts val="1200"/>
              </a:spcBef>
              <a:buSzPct val="100000"/>
              <a:buFont typeface="Times Roman"/>
              <a:buChar char="•"/>
              <a:defRPr sz="3200"/>
            </a:pPr>
            <a:r>
              <a:t>suggest datasets + evaluation metrics,</a:t>
            </a:r>
          </a:p>
          <a:p>
            <a:pPr marL="457200" indent="-317500" algn="l" defTabSz="457200">
              <a:spcBef>
                <a:spcPts val="1200"/>
              </a:spcBef>
              <a:buSzPct val="100000"/>
              <a:buFont typeface="Times Roman"/>
              <a:buChar char="•"/>
              <a:defRPr sz="3200"/>
            </a:pPr>
            <a:r>
              <a:t>or tailor this to a specific domain (scientific papers, news, legal, medical, etc.).</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Last year observations on project abstract"/>
          <p:cNvSpPr txBox="1"/>
          <p:nvPr>
            <p:ph type="title"/>
          </p:nvPr>
        </p:nvSpPr>
        <p:spPr>
          <a:xfrm>
            <a:off x="4387453" y="357187"/>
            <a:ext cx="15609094" cy="1699169"/>
          </a:xfrm>
          <a:prstGeom prst="rect">
            <a:avLst/>
          </a:prstGeom>
        </p:spPr>
        <p:txBody>
          <a:bodyPr/>
          <a:lstStyle>
            <a:lvl1pPr defTabSz="788669">
              <a:defRPr sz="7104"/>
            </a:lvl1pPr>
          </a:lstStyle>
          <a:p>
            <a:pPr/>
            <a:r>
              <a:t>Last year observations on project abstract</a:t>
            </a:r>
          </a:p>
        </p:txBody>
      </p:sp>
      <p:sp>
        <p:nvSpPr>
          <p:cNvPr id="456" name="Many of the abstract seems to be generated using LLMs…"/>
          <p:cNvSpPr txBox="1"/>
          <p:nvPr>
            <p:ph type="body" idx="1"/>
          </p:nvPr>
        </p:nvSpPr>
        <p:spPr>
          <a:xfrm>
            <a:off x="3160146" y="3293101"/>
            <a:ext cx="19207185" cy="7129798"/>
          </a:xfrm>
          <a:prstGeom prst="rect">
            <a:avLst/>
          </a:prstGeom>
        </p:spPr>
        <p:txBody>
          <a:bodyPr/>
          <a:lstStyle/>
          <a:p>
            <a:pPr>
              <a:defRPr sz="4400"/>
            </a:pPr>
            <a:r>
              <a:t>Many of the abstract seems to be generated using LLMs</a:t>
            </a:r>
          </a:p>
          <a:p>
            <a:pPr lvl="1">
              <a:defRPr sz="4400"/>
            </a:pPr>
            <a:r>
              <a:t>Good: Fluent English, with nice keywords</a:t>
            </a:r>
          </a:p>
          <a:p>
            <a:pPr lvl="1">
              <a:defRPr sz="4400"/>
            </a:pPr>
            <a:r>
              <a:t>Bad: vague, over-scoped projects</a:t>
            </a:r>
          </a:p>
          <a:p>
            <a:pPr>
              <a:defRPr sz="4400"/>
            </a:pPr>
          </a:p>
          <a:p>
            <a:pPr>
              <a:defRPr sz="4400"/>
            </a:pPr>
            <a:r>
              <a:t>What you DON’T need to include / do:</a:t>
            </a:r>
          </a:p>
          <a:p>
            <a:pPr lvl="1">
              <a:defRPr sz="4400"/>
            </a:pPr>
            <a:r>
              <a:t>Prerequisites - don’t list the prerequisites of the class as prerequisites for your projects </a:t>
            </a:r>
          </a:p>
          <a:p>
            <a:pPr lvl="1">
              <a:defRPr sz="4400"/>
            </a:pPr>
            <a:r>
              <a:t>Address everything - try to scope your project down</a:t>
            </a:r>
          </a:p>
          <a:p>
            <a:pPr lvl="1">
              <a:defRPr sz="4400"/>
            </a:pPr>
            <a:r>
              <a:t>Collect datasets - try to use existing datasets </a:t>
            </a:r>
          </a:p>
        </p:txBody>
      </p:sp>
      <p:sp>
        <p:nvSpPr>
          <p:cNvPr id="4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9" name="Examples of what not to have:"/>
          <p:cNvSpPr txBox="1"/>
          <p:nvPr>
            <p:ph type="title"/>
          </p:nvPr>
        </p:nvSpPr>
        <p:spPr>
          <a:xfrm>
            <a:off x="4387453" y="357187"/>
            <a:ext cx="15609094" cy="1699169"/>
          </a:xfrm>
          <a:prstGeom prst="rect">
            <a:avLst/>
          </a:prstGeom>
        </p:spPr>
        <p:txBody>
          <a:bodyPr/>
          <a:lstStyle/>
          <a:p>
            <a:pPr/>
            <a:r>
              <a:t>Examples of what not to have:</a:t>
            </a:r>
          </a:p>
        </p:txBody>
      </p:sp>
      <p:sp>
        <p:nvSpPr>
          <p:cNvPr id="460" name="“we will be using Natural Language Processing” to ……"/>
          <p:cNvSpPr txBox="1"/>
          <p:nvPr>
            <p:ph type="body" idx="1"/>
          </p:nvPr>
        </p:nvSpPr>
        <p:spPr>
          <a:xfrm>
            <a:off x="3160146" y="3293101"/>
            <a:ext cx="19207185" cy="7129798"/>
          </a:xfrm>
          <a:prstGeom prst="rect">
            <a:avLst/>
          </a:prstGeom>
        </p:spPr>
        <p:txBody>
          <a:bodyPr/>
          <a:lstStyle/>
          <a:p>
            <a:pPr>
              <a:defRPr sz="4400"/>
            </a:pPr>
            <a:r>
              <a:rPr i="1">
                <a:latin typeface="Arial"/>
                <a:ea typeface="Arial"/>
                <a:cs typeface="Arial"/>
                <a:sym typeface="Arial"/>
              </a:rPr>
              <a:t>“we will be using Natural Language Processing”</a:t>
            </a:r>
            <a:r>
              <a:t> to …</a:t>
            </a:r>
          </a:p>
          <a:p>
            <a:pPr>
              <a:defRPr sz="4400"/>
            </a:pPr>
          </a:p>
          <a:p>
            <a:pPr>
              <a:defRPr sz="4400"/>
            </a:pPr>
            <a:r>
              <a:t>This entire class is on NLP - at this point, you should be able to be more specific about what model you plan to use</a:t>
            </a:r>
          </a:p>
        </p:txBody>
      </p:sp>
      <p:sp>
        <p:nvSpPr>
          <p:cNvPr id="4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 name="Examples of what not to have:"/>
          <p:cNvSpPr txBox="1"/>
          <p:nvPr>
            <p:ph type="title"/>
          </p:nvPr>
        </p:nvSpPr>
        <p:spPr>
          <a:xfrm>
            <a:off x="4387453" y="357187"/>
            <a:ext cx="15609094" cy="1699169"/>
          </a:xfrm>
          <a:prstGeom prst="rect">
            <a:avLst/>
          </a:prstGeom>
        </p:spPr>
        <p:txBody>
          <a:bodyPr/>
          <a:lstStyle/>
          <a:p>
            <a:pPr/>
            <a:r>
              <a:t>Examples of what not to have:</a:t>
            </a:r>
          </a:p>
        </p:txBody>
      </p:sp>
      <p:sp>
        <p:nvSpPr>
          <p:cNvPr id="464" name="“The prerequisites for this project are knowledge of mathematics and statistics, machine learning fundamentals, deep learning, NLP, programming and frameworks. Most of the topics are something that at least one of the team members knows about or can easi"/>
          <p:cNvSpPr txBox="1"/>
          <p:nvPr>
            <p:ph type="body" idx="1"/>
          </p:nvPr>
        </p:nvSpPr>
        <p:spPr>
          <a:xfrm>
            <a:off x="3160146" y="3293101"/>
            <a:ext cx="19207185" cy="8733500"/>
          </a:xfrm>
          <a:prstGeom prst="rect">
            <a:avLst/>
          </a:prstGeom>
        </p:spPr>
        <p:txBody>
          <a:bodyPr/>
          <a:lstStyle/>
          <a:p>
            <a:pPr>
              <a:defRPr i="1" sz="4400">
                <a:latin typeface="Arial"/>
                <a:ea typeface="Arial"/>
                <a:cs typeface="Arial"/>
                <a:sym typeface="Arial"/>
              </a:defRPr>
            </a:pPr>
            <a:r>
              <a:t>“The prerequisites for this project are knowledge of mathematics and statistics, machine learning fundamentals, deep learning, NLP, programming and frameworks. Most of the topics are something that at least one of the team members knows about or can easily refresh their knowledge.”</a:t>
            </a:r>
          </a:p>
          <a:p>
            <a:pPr>
              <a:defRPr sz="4400"/>
            </a:pPr>
          </a:p>
          <a:p>
            <a:pPr>
              <a:defRPr sz="4400"/>
            </a:pPr>
            <a:r>
              <a:t>These are very broad prerequisites.  Also, you are in this class, you should know this.  It shouldn’t be something that needs to be specified.</a:t>
            </a:r>
          </a:p>
        </p:txBody>
      </p:sp>
      <p:sp>
        <p:nvSpPr>
          <p:cNvPr id="4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Examples of what not to have:"/>
          <p:cNvSpPr txBox="1"/>
          <p:nvPr>
            <p:ph type="title"/>
          </p:nvPr>
        </p:nvSpPr>
        <p:spPr>
          <a:xfrm>
            <a:off x="4387453" y="357187"/>
            <a:ext cx="15609094" cy="1699169"/>
          </a:xfrm>
          <a:prstGeom prst="rect">
            <a:avLst/>
          </a:prstGeom>
        </p:spPr>
        <p:txBody>
          <a:bodyPr/>
          <a:lstStyle/>
          <a:p>
            <a:pPr/>
            <a:r>
              <a:t>Examples of what not to have:</a:t>
            </a:r>
          </a:p>
        </p:txBody>
      </p:sp>
      <p:sp>
        <p:nvSpPr>
          <p:cNvPr id="468" name="Try to avoid dataset collection and data cleaning…"/>
          <p:cNvSpPr txBox="1"/>
          <p:nvPr>
            <p:ph type="body" idx="1"/>
          </p:nvPr>
        </p:nvSpPr>
        <p:spPr>
          <a:xfrm>
            <a:off x="3160146" y="3293101"/>
            <a:ext cx="19207185" cy="8543217"/>
          </a:xfrm>
          <a:prstGeom prst="rect">
            <a:avLst/>
          </a:prstGeom>
        </p:spPr>
        <p:txBody>
          <a:bodyPr/>
          <a:lstStyle/>
          <a:p>
            <a:pPr>
              <a:defRPr sz="4400"/>
            </a:pPr>
            <a:r>
              <a:t>Try to avoid dataset collection and data cleaning</a:t>
            </a:r>
          </a:p>
          <a:p>
            <a:pPr>
              <a:defRPr sz="4400"/>
            </a:pPr>
            <a:r>
              <a:t>Be careful:</a:t>
            </a:r>
          </a:p>
          <a:p>
            <a:pPr lvl="1">
              <a:defRPr i="1" sz="4400">
                <a:latin typeface="Arial"/>
                <a:ea typeface="Arial"/>
                <a:cs typeface="Arial"/>
                <a:sym typeface="Arial"/>
              </a:defRPr>
            </a:pPr>
            <a:r>
              <a:t>“our healthcare data from WHO and FDA, stock data from Yahoo finance, and market indicators data from S&amp;P500 and BioTech index”</a:t>
            </a:r>
          </a:p>
          <a:p>
            <a:pPr lvl="1">
              <a:defRPr i="1" sz="4400">
                <a:latin typeface="Arial"/>
                <a:ea typeface="Arial"/>
                <a:cs typeface="Arial"/>
                <a:sym typeface="Arial"/>
              </a:defRPr>
            </a:pPr>
            <a:r>
              <a:t>“decent dataset made up of diverse texts that may include articles, books, and some online content. After that, the data should be cleaned to ensure better quality”</a:t>
            </a:r>
          </a:p>
          <a:p>
            <a:pPr lvl="1">
              <a:defRPr sz="4400"/>
            </a:pPr>
            <a:r>
              <a:t>How long will this take?   Try to find existing datasets.</a:t>
            </a:r>
          </a:p>
          <a:p>
            <a:pPr>
              <a:defRPr sz="4400"/>
            </a:pPr>
            <a:r>
              <a:t>Better: “</a:t>
            </a:r>
            <a:r>
              <a:rPr i="1"/>
              <a:t>We will use a Kaggle dataset”</a:t>
            </a:r>
            <a:endParaRPr i="1"/>
          </a:p>
          <a:p>
            <a:pPr lvl="1">
              <a:defRPr sz="4400"/>
            </a:pPr>
            <a:r>
              <a:t>Be precise: which dataset?  </a:t>
            </a:r>
          </a:p>
          <a:p>
            <a:pPr lvl="1">
              <a:defRPr sz="4400"/>
            </a:pPr>
            <a:r>
              <a:t>Also some Kaggle problems are not interesting…</a:t>
            </a:r>
          </a:p>
        </p:txBody>
      </p:sp>
      <p:sp>
        <p:nvSpPr>
          <p:cNvPr id="4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71" name="Announcements"/>
          <p:cNvSpPr txBox="1"/>
          <p:nvPr>
            <p:ph type="title"/>
          </p:nvPr>
        </p:nvSpPr>
        <p:spPr>
          <a:prstGeom prst="rect">
            <a:avLst/>
          </a:prstGeom>
        </p:spPr>
        <p:txBody>
          <a:bodyPr/>
          <a:lstStyle/>
          <a:p>
            <a:pPr/>
            <a:r>
              <a:t>Announcements</a:t>
            </a:r>
          </a:p>
        </p:txBody>
      </p:sp>
      <p:sp>
        <p:nvSpPr>
          <p:cNvPr id="472" name="Interactive Tutorial Session…"/>
          <p:cNvSpPr txBox="1"/>
          <p:nvPr>
            <p:ph type="body" idx="1"/>
          </p:nvPr>
        </p:nvSpPr>
        <p:spPr>
          <a:xfrm>
            <a:off x="4364284" y="3020194"/>
            <a:ext cx="17710480" cy="9440341"/>
          </a:xfrm>
          <a:prstGeom prst="rect">
            <a:avLst/>
          </a:prstGeom>
        </p:spPr>
        <p:txBody>
          <a:bodyPr/>
          <a:lstStyle/>
          <a:p>
            <a:pPr marL="611187" indent="-611187">
              <a:defRPr sz="5400"/>
            </a:pPr>
            <a:r>
              <a:t>Interactive Tutorial Session</a:t>
            </a:r>
          </a:p>
          <a:p>
            <a:pPr lvl="1">
              <a:defRPr sz="4800"/>
            </a:pPr>
            <a:r>
              <a:t>Wednesday 1:00pm to 1:30pm - RNNs for neural language models using pytorch</a:t>
            </a:r>
          </a:p>
          <a:p>
            <a:pPr lvl="1">
              <a:defRPr sz="4800"/>
            </a:pPr>
            <a:r>
              <a:t>Video will be out tonight</a:t>
            </a:r>
          </a:p>
        </p:txBody>
      </p:sp>
      <p:sp>
        <p:nvSpPr>
          <p:cNvPr id="473"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 name="Many possible NLP tasks and problems!"/>
          <p:cNvSpPr txBox="1"/>
          <p:nvPr>
            <p:ph type="body" idx="1"/>
          </p:nvPr>
        </p:nvSpPr>
        <p:spPr>
          <a:xfrm>
            <a:off x="2796702" y="3765110"/>
            <a:ext cx="19801236" cy="8227981"/>
          </a:xfrm>
          <a:prstGeom prst="rect">
            <a:avLst/>
          </a:prstGeom>
        </p:spPr>
        <p:txBody>
          <a:bodyPr/>
          <a:lstStyle>
            <a:lvl1pPr marL="0" indent="0">
              <a:buSzTx/>
              <a:buNone/>
              <a:defRPr sz="7200">
                <a:latin typeface="Helvetica Neue"/>
                <a:ea typeface="Helvetica Neue"/>
                <a:cs typeface="Helvetica Neue"/>
                <a:sym typeface="Helvetica Neue"/>
              </a:defRPr>
            </a:lvl1pPr>
          </a:lstStyle>
          <a:p>
            <a:pPr/>
            <a:r>
              <a:t>Many possible NLP tasks and problems!</a:t>
            </a:r>
          </a:p>
        </p:txBody>
      </p:sp>
      <p:sp>
        <p:nvSpPr>
          <p:cNvPr id="4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latin typeface="Georgia"/>
                <a:ea typeface="Georgia"/>
                <a:cs typeface="Georgia"/>
                <a:sym typeface="Georgia"/>
              </a:defRPr>
            </a:lvl1pPr>
          </a:lstStyle>
          <a:p>
            <a:pPr/>
            <a:r>
              <a:t>SNLI: natural language inference</a:t>
            </a:r>
          </a:p>
        </p:txBody>
      </p:sp>
      <p:sp>
        <p:nvSpPr>
          <p:cNvPr id="479"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SRL: semantic role labeling</a:t>
            </a:r>
          </a:p>
        </p:txBody>
      </p:sp>
      <p:sp>
        <p:nvSpPr>
          <p:cNvPr id="480"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Coref: coreference resolution</a:t>
            </a:r>
          </a:p>
        </p:txBody>
      </p:sp>
      <p:sp>
        <p:nvSpPr>
          <p:cNvPr id="481"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NER: named entity recognition</a:t>
            </a:r>
          </a:p>
        </p:txBody>
      </p:sp>
      <p:sp>
        <p:nvSpPr>
          <p:cNvPr id="482"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SST-5: sentiment analysis</a:t>
            </a:r>
          </a:p>
        </p:txBody>
      </p:sp>
      <p:sp>
        <p:nvSpPr>
          <p:cNvPr id="483"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SQuAD: question answering</a:t>
            </a:r>
          </a:p>
        </p:txBody>
      </p:sp>
      <p:sp>
        <p:nvSpPr>
          <p:cNvPr id="484" name="Some NLP 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b="1" sz="3600">
                <a:latin typeface="Georgia"/>
                <a:ea typeface="Georgia"/>
                <a:cs typeface="Georgia"/>
                <a:sym typeface="Georgia"/>
              </a:defRPr>
            </a:lvl1pPr>
          </a:lstStyle>
          <a:p>
            <a:pPr/>
            <a:r>
              <a:t>Some NLP Tasks</a:t>
            </a:r>
          </a:p>
        </p:txBody>
      </p:sp>
      <p:sp>
        <p:nvSpPr>
          <p:cNvPr id="4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6" name="Entity linking"/>
          <p:cNvSpPr txBox="1"/>
          <p:nvPr/>
        </p:nvSpPr>
        <p:spPr>
          <a:xfrm>
            <a:off x="9413146" y="2690833"/>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Entity linking</a:t>
            </a:r>
          </a:p>
        </p:txBody>
      </p:sp>
      <p:sp>
        <p:nvSpPr>
          <p:cNvPr id="487" name="Constituency Parsing"/>
          <p:cNvSpPr txBox="1"/>
          <p:nvPr/>
        </p:nvSpPr>
        <p:spPr>
          <a:xfrm>
            <a:off x="9413146" y="3483775"/>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Constituency Parsing</a:t>
            </a:r>
          </a:p>
        </p:txBody>
      </p:sp>
      <p:sp>
        <p:nvSpPr>
          <p:cNvPr id="488" name="Dependency Parsing"/>
          <p:cNvSpPr txBox="1"/>
          <p:nvPr/>
        </p:nvSpPr>
        <p:spPr>
          <a:xfrm>
            <a:off x="9413146" y="4401754"/>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Dependency Parsing</a:t>
            </a:r>
          </a:p>
        </p:txBody>
      </p:sp>
      <p:sp>
        <p:nvSpPr>
          <p:cNvPr id="489" name="Intent detection and slot filling"/>
          <p:cNvSpPr txBox="1"/>
          <p:nvPr/>
        </p:nvSpPr>
        <p:spPr>
          <a:xfrm>
            <a:off x="9413146" y="5350122"/>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Intent detection and slot filling</a:t>
            </a:r>
          </a:p>
        </p:txBody>
      </p:sp>
      <p:sp>
        <p:nvSpPr>
          <p:cNvPr id="490" name="Machine translation"/>
          <p:cNvSpPr txBox="1"/>
          <p:nvPr/>
        </p:nvSpPr>
        <p:spPr>
          <a:xfrm>
            <a:off x="9413146" y="6209841"/>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Machine translation</a:t>
            </a:r>
          </a:p>
        </p:txBody>
      </p:sp>
      <p:sp>
        <p:nvSpPr>
          <p:cNvPr id="491" name="POS: Part-of-speech tagging"/>
          <p:cNvSpPr txBox="1"/>
          <p:nvPr/>
        </p:nvSpPr>
        <p:spPr>
          <a:xfrm>
            <a:off x="9413146" y="1897890"/>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POS: Part-of-speech tagging</a:t>
            </a:r>
          </a:p>
        </p:txBody>
      </p:sp>
      <p:sp>
        <p:nvSpPr>
          <p:cNvPr id="492" name="Paraphrasing"/>
          <p:cNvSpPr txBox="1"/>
          <p:nvPr/>
        </p:nvSpPr>
        <p:spPr>
          <a:xfrm>
            <a:off x="9413146" y="6905617"/>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Paraphrasing</a:t>
            </a:r>
          </a:p>
        </p:txBody>
      </p:sp>
      <p:sp>
        <p:nvSpPr>
          <p:cNvPr id="493" name="Summarization"/>
          <p:cNvSpPr txBox="1"/>
          <p:nvPr/>
        </p:nvSpPr>
        <p:spPr>
          <a:xfrm>
            <a:off x="9413146" y="7665967"/>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Summarization</a:t>
            </a:r>
          </a:p>
        </p:txBody>
      </p:sp>
      <p:sp>
        <p:nvSpPr>
          <p:cNvPr id="494" name="Semantic Parsing (text to code)"/>
          <p:cNvSpPr txBox="1"/>
          <p:nvPr/>
        </p:nvSpPr>
        <p:spPr>
          <a:xfrm>
            <a:off x="9413146" y="8461112"/>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Semantic Parsing (text to code)</a:t>
            </a:r>
          </a:p>
        </p:txBody>
      </p:sp>
      <p:sp>
        <p:nvSpPr>
          <p:cNvPr id="495" name="Question Answering"/>
          <p:cNvSpPr txBox="1"/>
          <p:nvPr/>
        </p:nvSpPr>
        <p:spPr>
          <a:xfrm>
            <a:off x="9413146" y="9211592"/>
            <a:ext cx="7390812"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Question Answering</a:t>
            </a:r>
          </a:p>
        </p:txBody>
      </p:sp>
      <p:sp>
        <p:nvSpPr>
          <p:cNvPr id="496" name="Multimodal tasks (e.g. image captioning)"/>
          <p:cNvSpPr txBox="1"/>
          <p:nvPr/>
        </p:nvSpPr>
        <p:spPr>
          <a:xfrm>
            <a:off x="9413146" y="10016606"/>
            <a:ext cx="9284340"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Multimodal tasks (e.g. image captioning)</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8"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499"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SRL: semantic role labeling</a:t>
            </a:r>
          </a:p>
        </p:txBody>
      </p:sp>
      <p:sp>
        <p:nvSpPr>
          <p:cNvPr id="500"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501"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502"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503"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SQuAD: question answering</a:t>
            </a:r>
          </a:p>
        </p:txBody>
      </p:sp>
      <p:sp>
        <p:nvSpPr>
          <p:cNvPr id="504"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grpSp>
        <p:nvGrpSpPr>
          <p:cNvPr id="507" name="Group"/>
          <p:cNvGrpSpPr/>
          <p:nvPr/>
        </p:nvGrpSpPr>
        <p:grpSpPr>
          <a:xfrm>
            <a:off x="10525097" y="1096508"/>
            <a:ext cx="10749241" cy="5833216"/>
            <a:chOff x="0" y="0"/>
            <a:chExt cx="10749240" cy="5833215"/>
          </a:xfrm>
        </p:grpSpPr>
        <p:pic>
          <p:nvPicPr>
            <p:cNvPr id="505" name="Screen Shot 2020-03-16 at 9.03.41 AM.png" descr="Screen Shot 2020-03-16 at 9.03.41 AM.png"/>
            <p:cNvPicPr>
              <a:picLocks noChangeAspect="1"/>
            </p:cNvPicPr>
            <p:nvPr/>
          </p:nvPicPr>
          <p:blipFill>
            <a:blip r:embed="rId3">
              <a:extLst/>
            </a:blip>
            <a:srcRect l="0" t="0" r="0" b="50725"/>
            <a:stretch>
              <a:fillRect/>
            </a:stretch>
          </p:blipFill>
          <p:spPr>
            <a:xfrm>
              <a:off x="0" y="874624"/>
              <a:ext cx="10749241" cy="4958592"/>
            </a:xfrm>
            <a:prstGeom prst="rect">
              <a:avLst/>
            </a:prstGeom>
            <a:ln w="12700" cap="flat">
              <a:noFill/>
              <a:miter lim="400000"/>
            </a:ln>
            <a:effectLst/>
          </p:spPr>
        </p:pic>
        <p:sp>
          <p:nvSpPr>
            <p:cNvPr id="506" name="Passage"/>
            <p:cNvSpPr txBox="1"/>
            <p:nvPr/>
          </p:nvSpPr>
          <p:spPr>
            <a:xfrm>
              <a:off x="423115" y="0"/>
              <a:ext cx="2172282" cy="964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p>
              <a:pPr algn="l">
                <a:spcBef>
                  <a:spcPts val="1400"/>
                </a:spcBef>
                <a:defRPr sz="3600"/>
              </a:pPr>
              <a:r>
                <a:rPr b="1"/>
                <a:t>Passage</a:t>
              </a:r>
              <a:r>
                <a:t> </a:t>
              </a:r>
            </a:p>
          </p:txBody>
        </p:sp>
      </p:grpSp>
      <p:grpSp>
        <p:nvGrpSpPr>
          <p:cNvPr id="510" name="Group"/>
          <p:cNvGrpSpPr/>
          <p:nvPr/>
        </p:nvGrpSpPr>
        <p:grpSpPr>
          <a:xfrm>
            <a:off x="10739162" y="7068222"/>
            <a:ext cx="9170264" cy="5570843"/>
            <a:chOff x="0" y="0"/>
            <a:chExt cx="9170262" cy="5570842"/>
          </a:xfrm>
        </p:grpSpPr>
        <p:pic>
          <p:nvPicPr>
            <p:cNvPr id="508" name="Screen Shot 2020-03-16 at 9.03.41 AM.png" descr="Screen Shot 2020-03-16 at 9.03.41 AM.png"/>
            <p:cNvPicPr>
              <a:picLocks noChangeAspect="1"/>
            </p:cNvPicPr>
            <p:nvPr/>
          </p:nvPicPr>
          <p:blipFill>
            <a:blip r:embed="rId3">
              <a:extLst/>
            </a:blip>
            <a:srcRect l="0" t="47955" r="0" b="0"/>
            <a:stretch>
              <a:fillRect/>
            </a:stretch>
          </p:blipFill>
          <p:spPr>
            <a:xfrm>
              <a:off x="0" y="1102833"/>
              <a:ext cx="9170263" cy="4468010"/>
            </a:xfrm>
            <a:prstGeom prst="rect">
              <a:avLst/>
            </a:prstGeom>
            <a:ln w="12700" cap="flat">
              <a:noFill/>
              <a:miter lim="400000"/>
            </a:ln>
            <a:effectLst/>
          </p:spPr>
        </p:pic>
        <p:sp>
          <p:nvSpPr>
            <p:cNvPr id="509" name="Question / Answer"/>
            <p:cNvSpPr txBox="1"/>
            <p:nvPr/>
          </p:nvSpPr>
          <p:spPr>
            <a:xfrm>
              <a:off x="366696" y="0"/>
              <a:ext cx="5238907" cy="964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p>
              <a:pPr algn="l">
                <a:spcBef>
                  <a:spcPts val="1400"/>
                </a:spcBef>
                <a:defRPr sz="3600"/>
              </a:pPr>
              <a:r>
                <a:rPr b="1"/>
                <a:t>Question / Answer</a:t>
              </a:r>
              <a:r>
                <a:t> </a:t>
              </a:r>
            </a:p>
          </p:txBody>
        </p:sp>
      </p:grpSp>
      <p:sp>
        <p:nvSpPr>
          <p:cNvPr id="511" name="SQuAD: 100,000+ Questions for Machine Comprehension of Text…"/>
          <p:cNvSpPr txBox="1"/>
          <p:nvPr/>
        </p:nvSpPr>
        <p:spPr>
          <a:xfrm>
            <a:off x="12294304" y="12569581"/>
            <a:ext cx="11938738"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SQuAD: 100,000+ Questions for Machine Comprehension of Text</a:t>
            </a:r>
          </a:p>
          <a:p>
            <a:pPr algn="r">
              <a:defRPr sz="3200"/>
            </a:pPr>
            <a:r>
              <a:t>Rajpurkar et al, EMNLP 2016</a:t>
            </a:r>
          </a:p>
        </p:txBody>
      </p:sp>
      <p:sp>
        <p:nvSpPr>
          <p:cNvPr id="5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13" name="Stanford CS224 default project…"/>
          <p:cNvSpPr txBox="1"/>
          <p:nvPr/>
        </p:nvSpPr>
        <p:spPr>
          <a:xfrm>
            <a:off x="1130110" y="7996153"/>
            <a:ext cx="7897750" cy="21084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a:solidFill>
                  <a:schemeClr val="accent1">
                    <a:lumOff val="-13575"/>
                  </a:schemeClr>
                </a:solidFill>
              </a:defRPr>
            </a:pPr>
            <a:r>
              <a:t>Stanford CS224 default project</a:t>
            </a:r>
          </a:p>
          <a:p>
            <a:pPr marL="420191" indent="-420191" algn="l">
              <a:buSzPct val="145000"/>
              <a:buChar char="-"/>
              <a:defRPr>
                <a:solidFill>
                  <a:schemeClr val="accent1">
                    <a:lumOff val="-13575"/>
                  </a:schemeClr>
                </a:solidFill>
              </a:defRPr>
            </a:pPr>
            <a:r>
              <a:t>SQuAD</a:t>
            </a:r>
          </a:p>
          <a:p>
            <a:pPr marL="420191" indent="-420191" algn="l">
              <a:buSzPct val="145000"/>
              <a:buChar char="-"/>
              <a:defRPr>
                <a:solidFill>
                  <a:schemeClr val="accent1">
                    <a:lumOff val="-13575"/>
                  </a:schemeClr>
                </a:solidFill>
              </a:defRPr>
            </a:pPr>
            <a:r>
              <a:t>RobustQA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10" grpId="1"/>
      <p:bldP build="whole" bldLvl="1" animBg="1" rev="0" advAuto="0" spid="513" grpId="2"/>
    </p:bldLst>
  </p:timing>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7"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latin typeface="Georgia"/>
                <a:ea typeface="Georgia"/>
                <a:cs typeface="Georgia"/>
                <a:sym typeface="Georgia"/>
              </a:defRPr>
            </a:lvl1pPr>
          </a:lstStyle>
          <a:p>
            <a:pPr/>
            <a:r>
              <a:t>SNLI: natural language inference</a:t>
            </a:r>
          </a:p>
        </p:txBody>
      </p:sp>
      <p:sp>
        <p:nvSpPr>
          <p:cNvPr id="518"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SRL: semantic role labeling</a:t>
            </a:r>
          </a:p>
        </p:txBody>
      </p:sp>
      <p:sp>
        <p:nvSpPr>
          <p:cNvPr id="519"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520"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521"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522"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523"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524" name="A large annotated corpus for learning natural language inference…"/>
          <p:cNvSpPr txBox="1"/>
          <p:nvPr/>
        </p:nvSpPr>
        <p:spPr>
          <a:xfrm>
            <a:off x="12488564" y="12569581"/>
            <a:ext cx="11744479"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A large annotated corpus for learning natural language inference</a:t>
            </a:r>
          </a:p>
          <a:p>
            <a:pPr algn="r">
              <a:defRPr sz="3200"/>
            </a:pPr>
            <a:r>
              <a:t>Bowman et al, EMNLP 2015</a:t>
            </a:r>
          </a:p>
        </p:txBody>
      </p:sp>
      <p:sp>
        <p:nvSpPr>
          <p:cNvPr id="525" name="Premise"/>
          <p:cNvSpPr txBox="1"/>
          <p:nvPr/>
        </p:nvSpPr>
        <p:spPr>
          <a:xfrm>
            <a:off x="10947818" y="1096508"/>
            <a:ext cx="2488364"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r">
              <a:spcBef>
                <a:spcPts val="1400"/>
              </a:spcBef>
              <a:defRPr sz="3600">
                <a:solidFill>
                  <a:schemeClr val="accent1">
                    <a:lumOff val="-13575"/>
                  </a:schemeClr>
                </a:solidFill>
                <a:latin typeface="Georgia"/>
                <a:ea typeface="Georgia"/>
                <a:cs typeface="Georgia"/>
                <a:sym typeface="Georgia"/>
              </a:defRPr>
            </a:lvl1pPr>
          </a:lstStyle>
          <a:p>
            <a:pPr/>
            <a:r>
              <a:t>Premise</a:t>
            </a:r>
          </a:p>
        </p:txBody>
      </p:sp>
      <p:sp>
        <p:nvSpPr>
          <p:cNvPr id="526" name="Hypothesis"/>
          <p:cNvSpPr txBox="1"/>
          <p:nvPr/>
        </p:nvSpPr>
        <p:spPr>
          <a:xfrm>
            <a:off x="14256103" y="1096508"/>
            <a:ext cx="2488364"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4">
                    <a:hueOff val="-1081314"/>
                    <a:satOff val="4338"/>
                    <a:lumOff val="-8931"/>
                  </a:schemeClr>
                </a:solidFill>
                <a:latin typeface="Georgia"/>
                <a:ea typeface="Georgia"/>
                <a:cs typeface="Georgia"/>
                <a:sym typeface="Georgia"/>
              </a:defRPr>
            </a:lvl1pPr>
          </a:lstStyle>
          <a:p>
            <a:pPr/>
            <a:r>
              <a:t>Hypothesis</a:t>
            </a:r>
          </a:p>
        </p:txBody>
      </p:sp>
      <p:sp>
        <p:nvSpPr>
          <p:cNvPr id="527" name="A man inspects the uniform of a figure in some East Asian country."/>
          <p:cNvSpPr txBox="1"/>
          <p:nvPr/>
        </p:nvSpPr>
        <p:spPr>
          <a:xfrm>
            <a:off x="10643311" y="2906866"/>
            <a:ext cx="7728786" cy="14639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1">
                    <a:lumOff val="-13575"/>
                  </a:schemeClr>
                </a:solidFill>
                <a:latin typeface="Georgia"/>
                <a:ea typeface="Georgia"/>
                <a:cs typeface="Georgia"/>
                <a:sym typeface="Georgia"/>
              </a:defRPr>
            </a:lvl1pPr>
          </a:lstStyle>
          <a:p>
            <a:pPr/>
            <a:r>
              <a:t>A man inspects the uniform of a figure in some East Asian country.</a:t>
            </a:r>
          </a:p>
        </p:txBody>
      </p:sp>
      <p:sp>
        <p:nvSpPr>
          <p:cNvPr id="528" name="The man is sleeping."/>
          <p:cNvSpPr txBox="1"/>
          <p:nvPr/>
        </p:nvSpPr>
        <p:spPr>
          <a:xfrm>
            <a:off x="10643311" y="4224402"/>
            <a:ext cx="4428180" cy="11093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4">
                    <a:hueOff val="-1081314"/>
                    <a:satOff val="4338"/>
                    <a:lumOff val="-8931"/>
                  </a:schemeClr>
                </a:solidFill>
                <a:latin typeface="Georgia"/>
                <a:ea typeface="Georgia"/>
                <a:cs typeface="Georgia"/>
                <a:sym typeface="Georgia"/>
              </a:defRPr>
            </a:lvl1pPr>
          </a:lstStyle>
          <a:p>
            <a:pPr/>
            <a:r>
              <a:t>The man is sleeping.</a:t>
            </a:r>
          </a:p>
        </p:txBody>
      </p:sp>
      <p:sp>
        <p:nvSpPr>
          <p:cNvPr id="529" name="An older and younger man smiling."/>
          <p:cNvSpPr txBox="1"/>
          <p:nvPr/>
        </p:nvSpPr>
        <p:spPr>
          <a:xfrm>
            <a:off x="10643311" y="5873709"/>
            <a:ext cx="7728786" cy="14639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1">
                    <a:lumOff val="-13575"/>
                  </a:schemeClr>
                </a:solidFill>
                <a:latin typeface="Georgia"/>
                <a:ea typeface="Georgia"/>
                <a:cs typeface="Georgia"/>
                <a:sym typeface="Georgia"/>
              </a:defRPr>
            </a:lvl1pPr>
          </a:lstStyle>
          <a:p>
            <a:pPr/>
            <a:r>
              <a:t>An older and younger man smiling.</a:t>
            </a:r>
          </a:p>
        </p:txBody>
      </p:sp>
      <p:sp>
        <p:nvSpPr>
          <p:cNvPr id="530" name="Two men are smiling and laughing at the cats playing on the floor."/>
          <p:cNvSpPr txBox="1"/>
          <p:nvPr/>
        </p:nvSpPr>
        <p:spPr>
          <a:xfrm>
            <a:off x="10643311" y="6890489"/>
            <a:ext cx="7728786" cy="14639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4">
                    <a:hueOff val="-1081314"/>
                    <a:satOff val="4338"/>
                    <a:lumOff val="-8931"/>
                  </a:schemeClr>
                </a:solidFill>
                <a:latin typeface="Georgia"/>
                <a:ea typeface="Georgia"/>
                <a:cs typeface="Georgia"/>
                <a:sym typeface="Georgia"/>
              </a:defRPr>
            </a:lvl1pPr>
          </a:lstStyle>
          <a:p>
            <a:pPr/>
            <a:r>
              <a:t>Two men are smiling and laughing at the cats playing on the floor.</a:t>
            </a:r>
          </a:p>
        </p:txBody>
      </p:sp>
      <p:sp>
        <p:nvSpPr>
          <p:cNvPr id="531" name="A soccer game with multiple males playing."/>
          <p:cNvSpPr txBox="1"/>
          <p:nvPr/>
        </p:nvSpPr>
        <p:spPr>
          <a:xfrm>
            <a:off x="10643311" y="9017310"/>
            <a:ext cx="7728786" cy="14639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1">
                    <a:lumOff val="-13575"/>
                  </a:schemeClr>
                </a:solidFill>
                <a:latin typeface="Georgia"/>
                <a:ea typeface="Georgia"/>
                <a:cs typeface="Georgia"/>
                <a:sym typeface="Georgia"/>
              </a:defRPr>
            </a:lvl1pPr>
          </a:lstStyle>
          <a:p>
            <a:pPr/>
            <a:r>
              <a:t>A soccer game with multiple males playing.</a:t>
            </a:r>
          </a:p>
        </p:txBody>
      </p:sp>
      <p:sp>
        <p:nvSpPr>
          <p:cNvPr id="532" name="Some men are playing a sport."/>
          <p:cNvSpPr txBox="1"/>
          <p:nvPr/>
        </p:nvSpPr>
        <p:spPr>
          <a:xfrm>
            <a:off x="10643311" y="10431898"/>
            <a:ext cx="7728786" cy="66351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4">
                    <a:hueOff val="-1081314"/>
                    <a:satOff val="4338"/>
                    <a:lumOff val="-8931"/>
                  </a:schemeClr>
                </a:solidFill>
                <a:latin typeface="Georgia"/>
                <a:ea typeface="Georgia"/>
                <a:cs typeface="Georgia"/>
                <a:sym typeface="Georgia"/>
              </a:defRPr>
            </a:lvl1pPr>
          </a:lstStyle>
          <a:p>
            <a:pPr/>
            <a:r>
              <a:t>Some men are playing a sport.</a:t>
            </a:r>
          </a:p>
        </p:txBody>
      </p:sp>
      <p:sp>
        <p:nvSpPr>
          <p:cNvPr id="533" name="contradiction"/>
          <p:cNvSpPr txBox="1"/>
          <p:nvPr/>
        </p:nvSpPr>
        <p:spPr>
          <a:xfrm>
            <a:off x="19453068" y="201676"/>
            <a:ext cx="3385295" cy="14639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5">
                    <a:lumOff val="-29866"/>
                  </a:schemeClr>
                </a:solidFill>
                <a:latin typeface="Georgia"/>
                <a:ea typeface="Georgia"/>
                <a:cs typeface="Georgia"/>
                <a:sym typeface="Georgia"/>
              </a:defRPr>
            </a:lvl1pPr>
          </a:lstStyle>
          <a:p>
            <a:pPr/>
            <a:r>
              <a:t>contradiction</a:t>
            </a:r>
          </a:p>
        </p:txBody>
      </p:sp>
      <p:sp>
        <p:nvSpPr>
          <p:cNvPr id="534" name="entailment"/>
          <p:cNvSpPr txBox="1"/>
          <p:nvPr/>
        </p:nvSpPr>
        <p:spPr>
          <a:xfrm>
            <a:off x="19502225" y="981297"/>
            <a:ext cx="2488363" cy="146396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solidFill>
                  <a:schemeClr val="accent3">
                    <a:hueOff val="914337"/>
                    <a:satOff val="31515"/>
                    <a:lumOff val="-30790"/>
                  </a:schemeClr>
                </a:solidFill>
                <a:latin typeface="Georgia"/>
                <a:ea typeface="Georgia"/>
                <a:cs typeface="Georgia"/>
                <a:sym typeface="Georgia"/>
              </a:defRPr>
            </a:lvl1pPr>
          </a:lstStyle>
          <a:p>
            <a:pPr/>
            <a:r>
              <a:t>entailment</a:t>
            </a:r>
          </a:p>
        </p:txBody>
      </p:sp>
      <p:sp>
        <p:nvSpPr>
          <p:cNvPr id="535" name="neutral"/>
          <p:cNvSpPr txBox="1"/>
          <p:nvPr/>
        </p:nvSpPr>
        <p:spPr>
          <a:xfrm>
            <a:off x="19521685" y="1764655"/>
            <a:ext cx="1815229" cy="14639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neutral</a:t>
            </a:r>
          </a:p>
        </p:txBody>
      </p:sp>
      <p:sp>
        <p:nvSpPr>
          <p:cNvPr id="53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3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5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527"/>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5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path" nodeType="clickEffect" presetSubtype="0" presetID="-1" grpId="6" accel="50000" decel="50000" fill="hold">
                                  <p:stCondLst>
                                    <p:cond delay="0"/>
                                  </p:stCondLst>
                                  <p:childTnLst>
                                    <p:animMotion path="M 0.000000 0.000000 L -0.000000 0.229576" origin="layout" pathEditMode="relative">
                                      <p:cBhvr>
                                        <p:cTn id="23" dur="1000" fill="hold"/>
                                        <p:tgtEl>
                                          <p:spTgt spid="533"/>
                                        </p:tgtEl>
                                        <p:attrNameLst>
                                          <p:attrName>ppt_x</p:attrName>
                                          <p:attrName>ppt_y</p:attrName>
                                        </p:attrNameLst>
                                      </p:cBhvr>
                                    </p:animMotion>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7" fill="hold">
                                  <p:stCondLst>
                                    <p:cond delay="0"/>
                                  </p:stCondLst>
                                  <p:iterate type="el" backwards="0">
                                    <p:tmAbs val="0"/>
                                  </p:iterate>
                                  <p:childTnLst>
                                    <p:set>
                                      <p:cBhvr>
                                        <p:cTn id="27" fill="hold"/>
                                        <p:tgtEl>
                                          <p:spTgt spid="529"/>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8" fill="hold">
                                  <p:stCondLst>
                                    <p:cond delay="0"/>
                                  </p:stCondLst>
                                  <p:iterate type="el" backwards="0">
                                    <p:tmAbs val="0"/>
                                  </p:iterate>
                                  <p:childTnLst>
                                    <p:set>
                                      <p:cBhvr>
                                        <p:cTn id="30" fill="hold"/>
                                        <p:tgtEl>
                                          <p:spTgt spid="5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path" nodeType="clickEffect" presetSubtype="0" presetID="-1" grpId="9" accel="50000" decel="50000" fill="hold">
                                  <p:stCondLst>
                                    <p:cond delay="0"/>
                                  </p:stCondLst>
                                  <p:childTnLst>
                                    <p:animMotion path="M 0.000000 0.000000 L -0.000000 0.336904" origin="layout" pathEditMode="relative">
                                      <p:cBhvr>
                                        <p:cTn id="34" dur="1000" fill="hold"/>
                                        <p:tgtEl>
                                          <p:spTgt spid="535"/>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10" fill="hold">
                                  <p:stCondLst>
                                    <p:cond delay="0"/>
                                  </p:stCondLst>
                                  <p:iterate type="el" backwards="0">
                                    <p:tmAbs val="0"/>
                                  </p:iterate>
                                  <p:childTnLst>
                                    <p:set>
                                      <p:cBhvr>
                                        <p:cTn id="38" fill="hold"/>
                                        <p:tgtEl>
                                          <p:spTgt spid="531"/>
                                        </p:tgtEl>
                                        <p:attrNameLst>
                                          <p:attrName>style.visibility</p:attrName>
                                        </p:attrNameLst>
                                      </p:cBhvr>
                                      <p:to>
                                        <p:strVal val="visible"/>
                                      </p:to>
                                    </p:set>
                                  </p:childTnLst>
                                </p:cTn>
                              </p:par>
                            </p:childTnLst>
                          </p:cTn>
                        </p:par>
                        <p:par>
                          <p:cTn id="39" fill="hold">
                            <p:stCondLst>
                              <p:cond delay="0"/>
                            </p:stCondLst>
                            <p:childTnLst>
                              <p:par>
                                <p:cTn id="40" presetClass="entr" nodeType="afterEffect" presetSubtype="0" presetID="1" grpId="11" fill="hold">
                                  <p:stCondLst>
                                    <p:cond delay="0"/>
                                  </p:stCondLst>
                                  <p:iterate type="el" backwards="0">
                                    <p:tmAbs val="0"/>
                                  </p:iterate>
                                  <p:childTnLst>
                                    <p:set>
                                      <p:cBhvr>
                                        <p:cTn id="41" fill="hold"/>
                                        <p:tgtEl>
                                          <p:spTgt spid="53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Class="path" nodeType="clickEffect" presetSubtype="0" presetID="-1" grpId="12" accel="50000" decel="50000" fill="hold">
                                  <p:stCondLst>
                                    <p:cond delay="0"/>
                                  </p:stCondLst>
                                  <p:childTnLst>
                                    <p:animMotion path="M 0.000000 0.000000 L 0.005984 0.614348" origin="layout" pathEditMode="relative">
                                      <p:cBhvr>
                                        <p:cTn id="45" dur="1000" fill="hold"/>
                                        <p:tgtEl>
                                          <p:spTgt spid="534"/>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4" grpId="3"/>
      <p:bldP build="whole" bldLvl="1" animBg="1" rev="0" advAuto="0" spid="528" grpId="5"/>
      <p:bldP build="whole" bldLvl="1" animBg="1" rev="0" advAuto="0" spid="527" grpId="4"/>
      <p:bldP build="whole" bldLvl="1" animBg="1" rev="0" advAuto="0" spid="531" grpId="10"/>
      <p:bldP build="whole" bldLvl="1" animBg="1" rev="0" advAuto="0" spid="529" grpId="7"/>
      <p:bldP build="whole" bldLvl="1" animBg="1" rev="0" advAuto="0" spid="535" grpId="2"/>
      <p:bldP build="whole" bldLvl="1" animBg="1" rev="0" advAuto="0" spid="532" grpId="11"/>
      <p:bldP build="whole" bldLvl="1" animBg="1" rev="0" advAuto="0" spid="533" grpId="1"/>
      <p:bldP build="whole" bldLvl="1" animBg="1" rev="0" advAuto="0" spid="530" grpId="8"/>
    </p:bldLst>
  </p:timing>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539"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SRL: semantic role labeling</a:t>
            </a:r>
          </a:p>
        </p:txBody>
      </p:sp>
      <p:sp>
        <p:nvSpPr>
          <p:cNvPr id="540"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541"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542"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543"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544"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545" name="Automatic Labeling of Semantic Roles…"/>
          <p:cNvSpPr txBox="1"/>
          <p:nvPr/>
        </p:nvSpPr>
        <p:spPr>
          <a:xfrm>
            <a:off x="17167447" y="12569581"/>
            <a:ext cx="7065595"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Automatic Labeling of Semantic Roles</a:t>
            </a:r>
          </a:p>
          <a:p>
            <a:pPr algn="r">
              <a:defRPr sz="3200"/>
            </a:pPr>
            <a:r>
              <a:t>Gildea and Jurafsky, CL 2002</a:t>
            </a:r>
          </a:p>
        </p:txBody>
      </p:sp>
      <p:pic>
        <p:nvPicPr>
          <p:cNvPr id="546" name="Screen Shot 2020-03-16 at 9.30.26 AM.png" descr="Screen Shot 2020-03-16 at 9.30.26 AM.png"/>
          <p:cNvPicPr>
            <a:picLocks noChangeAspect="1"/>
          </p:cNvPicPr>
          <p:nvPr/>
        </p:nvPicPr>
        <p:blipFill>
          <a:blip r:embed="rId3">
            <a:extLst/>
          </a:blip>
          <a:stretch>
            <a:fillRect/>
          </a:stretch>
        </p:blipFill>
        <p:spPr>
          <a:xfrm>
            <a:off x="9915028" y="1593030"/>
            <a:ext cx="13516572" cy="5301760"/>
          </a:xfrm>
          <a:prstGeom prst="rect">
            <a:avLst/>
          </a:prstGeom>
          <a:ln w="12700">
            <a:miter lim="400000"/>
          </a:ln>
        </p:spPr>
      </p:pic>
      <p:sp>
        <p:nvSpPr>
          <p:cNvPr id="547" name="Rounded Rectangle"/>
          <p:cNvSpPr/>
          <p:nvPr/>
        </p:nvSpPr>
        <p:spPr>
          <a:xfrm>
            <a:off x="9915028" y="1837073"/>
            <a:ext cx="13516572" cy="2373980"/>
          </a:xfrm>
          <a:prstGeom prst="roundRect">
            <a:avLst>
              <a:gd name="adj" fmla="val 11687"/>
            </a:avLst>
          </a:prstGeom>
          <a:solidFill>
            <a:srgbClr val="FFFFFF"/>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grpSp>
        <p:nvGrpSpPr>
          <p:cNvPr id="550" name="Group"/>
          <p:cNvGrpSpPr/>
          <p:nvPr/>
        </p:nvGrpSpPr>
        <p:grpSpPr>
          <a:xfrm>
            <a:off x="10230303" y="7364641"/>
            <a:ext cx="13259892" cy="4718131"/>
            <a:chOff x="0" y="0"/>
            <a:chExt cx="13259891" cy="4718129"/>
          </a:xfrm>
        </p:grpSpPr>
        <p:pic>
          <p:nvPicPr>
            <p:cNvPr id="548" name="Screen Shot 2020-03-17 at 10.13.39 AM.png" descr="Screen Shot 2020-03-17 at 10.13.39 AM.png"/>
            <p:cNvPicPr>
              <a:picLocks noChangeAspect="1"/>
            </p:cNvPicPr>
            <p:nvPr/>
          </p:nvPicPr>
          <p:blipFill>
            <a:blip r:embed="rId4">
              <a:extLst/>
            </a:blip>
            <a:stretch>
              <a:fillRect/>
            </a:stretch>
          </p:blipFill>
          <p:spPr>
            <a:xfrm>
              <a:off x="0" y="0"/>
              <a:ext cx="13259892" cy="3915546"/>
            </a:xfrm>
            <a:prstGeom prst="rect">
              <a:avLst/>
            </a:prstGeom>
            <a:ln w="12700" cap="flat">
              <a:noFill/>
              <a:miter lim="400000"/>
            </a:ln>
            <a:effectLst/>
          </p:spPr>
        </p:pic>
        <p:sp>
          <p:nvSpPr>
            <p:cNvPr id="549" name="(figure credit: https://demo.allennlp.org/semantic-role-labeling/)"/>
            <p:cNvSpPr txBox="1"/>
            <p:nvPr/>
          </p:nvSpPr>
          <p:spPr>
            <a:xfrm>
              <a:off x="1049383" y="4091333"/>
              <a:ext cx="11585169" cy="62679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i="1" sz="3200"/>
              </a:pPr>
              <a:r>
                <a:t>(figure credit: </a:t>
              </a:r>
              <a:r>
                <a:rPr u="sng">
                  <a:hlinkClick r:id="rId5" invalidUrl="" action="" tgtFrame="" tooltip="" history="1" highlightClick="0" endSnd="0"/>
                </a:rPr>
                <a:t>https://demo.allennlp.org/semantic-role-labeling/</a:t>
              </a:r>
              <a:r>
                <a:t>)</a:t>
              </a:r>
            </a:p>
          </p:txBody>
        </p:sp>
      </p:grpSp>
      <p:sp>
        <p:nvSpPr>
          <p:cNvPr id="551" name="Different types of frames…"/>
          <p:cNvSpPr txBox="1"/>
          <p:nvPr>
            <p:ph type="body" sz="quarter" idx="1"/>
          </p:nvPr>
        </p:nvSpPr>
        <p:spPr>
          <a:xfrm>
            <a:off x="630934" y="8134525"/>
            <a:ext cx="8635642" cy="3236027"/>
          </a:xfrm>
          <a:prstGeom prst="rect">
            <a:avLst/>
          </a:prstGeom>
        </p:spPr>
        <p:txBody>
          <a:bodyPr/>
          <a:lstStyle/>
          <a:p>
            <a:pPr/>
            <a:r>
              <a:t>Different types of frames </a:t>
            </a:r>
          </a:p>
          <a:p>
            <a:pPr lvl="1"/>
            <a:r>
              <a:t>FrameNet vs PropBank</a:t>
            </a:r>
          </a:p>
          <a:p>
            <a:pPr/>
            <a:r>
              <a:t>Different semantics roles depending on the verb</a:t>
            </a:r>
          </a:p>
        </p:txBody>
      </p:sp>
      <p:sp>
        <p:nvSpPr>
          <p:cNvPr id="552" name="Rounded Rectangle"/>
          <p:cNvSpPr/>
          <p:nvPr/>
        </p:nvSpPr>
        <p:spPr>
          <a:xfrm>
            <a:off x="10101963" y="4778689"/>
            <a:ext cx="13516573" cy="1296560"/>
          </a:xfrm>
          <a:prstGeom prst="roundRect">
            <a:avLst>
              <a:gd name="adj" fmla="val 21398"/>
            </a:avLst>
          </a:prstGeom>
          <a:solidFill>
            <a:srgbClr val="FFFFFF"/>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5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54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55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7" grpId="1"/>
      <p:bldP build="whole" bldLvl="1" animBg="1" rev="0" advAuto="0" spid="551" grpId="3"/>
      <p:bldP build="whole" bldLvl="1" animBg="1" rev="0" advAuto="0" spid="552" grpId="2"/>
      <p:bldP build="whole" bldLvl="1" animBg="1" rev="0" advAuto="0" spid="550" grpId="4"/>
    </p:bld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7"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558"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SRL: semantic role labeling</a:t>
            </a:r>
          </a:p>
        </p:txBody>
      </p:sp>
      <p:sp>
        <p:nvSpPr>
          <p:cNvPr id="559"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560"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561"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562"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563"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564" name="Automatic Labeling of Semantic Roles…"/>
          <p:cNvSpPr txBox="1"/>
          <p:nvPr/>
        </p:nvSpPr>
        <p:spPr>
          <a:xfrm>
            <a:off x="17167447" y="12569581"/>
            <a:ext cx="7065595"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Automatic Labeling of Semantic Roles</a:t>
            </a:r>
          </a:p>
          <a:p>
            <a:pPr algn="r">
              <a:defRPr sz="3200"/>
            </a:pPr>
            <a:r>
              <a:t>Gildea and Jurafsky, CL 2002</a:t>
            </a:r>
          </a:p>
        </p:txBody>
      </p:sp>
      <p:sp>
        <p:nvSpPr>
          <p:cNvPr id="565" name="The keys, which were needed to access the building, were locked in the car."/>
          <p:cNvSpPr txBox="1"/>
          <p:nvPr/>
        </p:nvSpPr>
        <p:spPr>
          <a:xfrm>
            <a:off x="7976311" y="861992"/>
            <a:ext cx="15493334" cy="143333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sz="3600">
                <a:latin typeface="Georgia"/>
                <a:ea typeface="Georgia"/>
                <a:cs typeface="Georgia"/>
                <a:sym typeface="Georgia"/>
              </a:defRPr>
            </a:pPr>
            <a:r>
              <a:t>The </a:t>
            </a:r>
            <a:r>
              <a:rPr>
                <a:solidFill>
                  <a:schemeClr val="accent1">
                    <a:lumOff val="-13575"/>
                  </a:schemeClr>
                </a:solidFill>
              </a:rPr>
              <a:t>keys</a:t>
            </a:r>
            <a:r>
              <a:t>, which were </a:t>
            </a:r>
            <a:r>
              <a:rPr b="1">
                <a:solidFill>
                  <a:schemeClr val="accent3">
                    <a:hueOff val="914337"/>
                    <a:satOff val="31515"/>
                    <a:lumOff val="-30790"/>
                  </a:schemeClr>
                </a:solidFill>
              </a:rPr>
              <a:t>needed</a:t>
            </a:r>
            <a:r>
              <a:t> </a:t>
            </a:r>
            <a:r>
              <a:rPr>
                <a:solidFill>
                  <a:schemeClr val="accent4">
                    <a:hueOff val="-461056"/>
                    <a:satOff val="4338"/>
                    <a:lumOff val="-10225"/>
                  </a:schemeClr>
                </a:solidFill>
              </a:rPr>
              <a:t>to access the building</a:t>
            </a:r>
            <a:r>
              <a:t>, were locked in the car.</a:t>
            </a:r>
          </a:p>
        </p:txBody>
      </p:sp>
      <p:pic>
        <p:nvPicPr>
          <p:cNvPr id="566" name="Screen Shot 2020-03-17 at 10.01.35 AM.png" descr="Screen Shot 2020-03-17 at 10.01.35 AM.png"/>
          <p:cNvPicPr>
            <a:picLocks noChangeAspect="1"/>
          </p:cNvPicPr>
          <p:nvPr/>
        </p:nvPicPr>
        <p:blipFill>
          <a:blip r:embed="rId3">
            <a:extLst/>
          </a:blip>
          <a:stretch>
            <a:fillRect/>
          </a:stretch>
        </p:blipFill>
        <p:spPr>
          <a:xfrm>
            <a:off x="9133178" y="2998241"/>
            <a:ext cx="13760138" cy="5901256"/>
          </a:xfrm>
          <a:prstGeom prst="rect">
            <a:avLst/>
          </a:prstGeom>
          <a:ln w="12700">
            <a:miter lim="400000"/>
          </a:ln>
        </p:spPr>
      </p:pic>
      <p:sp>
        <p:nvSpPr>
          <p:cNvPr id="567" name="(figure credit: https://demo.allennlp.org/semantic-role-labeling/)"/>
          <p:cNvSpPr txBox="1"/>
          <p:nvPr/>
        </p:nvSpPr>
        <p:spPr>
          <a:xfrm>
            <a:off x="10220663" y="9199085"/>
            <a:ext cx="11585169"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pPr>
            <a:r>
              <a:t>(figure credit: </a:t>
            </a:r>
            <a:r>
              <a:rPr u="sng">
                <a:hlinkClick r:id="rId4" invalidUrl="" action="" tgtFrame="" tooltip="" history="1" highlightClick="0" endSnd="0"/>
              </a:rPr>
              <a:t>https://demo.allennlp.org/semantic-role-labeling/</a:t>
            </a:r>
            <a:r>
              <a:t>)</a:t>
            </a:r>
          </a:p>
        </p:txBody>
      </p:sp>
      <p:sp>
        <p:nvSpPr>
          <p:cNvPr id="5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5" grpId="1"/>
    </p:bldLst>
  </p:timing>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2"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573"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SRL: semantic role labeling</a:t>
            </a:r>
          </a:p>
        </p:txBody>
      </p:sp>
      <p:sp>
        <p:nvSpPr>
          <p:cNvPr id="574"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575"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576"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577"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578"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579" name="Automatic Labeling of Semantic Roles…"/>
          <p:cNvSpPr txBox="1"/>
          <p:nvPr/>
        </p:nvSpPr>
        <p:spPr>
          <a:xfrm>
            <a:off x="17167447" y="12569581"/>
            <a:ext cx="7065595"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Automatic Labeling of Semantic Roles</a:t>
            </a:r>
          </a:p>
          <a:p>
            <a:pPr algn="r">
              <a:defRPr sz="3200"/>
            </a:pPr>
            <a:r>
              <a:t>Gildea and Jurafsky, CL 2002</a:t>
            </a:r>
          </a:p>
        </p:txBody>
      </p:sp>
      <p:sp>
        <p:nvSpPr>
          <p:cNvPr id="580" name="The keys, which were needed to access the building, were locked in the car."/>
          <p:cNvSpPr txBox="1"/>
          <p:nvPr/>
        </p:nvSpPr>
        <p:spPr>
          <a:xfrm>
            <a:off x="7976311" y="861992"/>
            <a:ext cx="15493334" cy="143333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sz="3600">
                <a:latin typeface="Georgia"/>
                <a:ea typeface="Georgia"/>
                <a:cs typeface="Georgia"/>
                <a:sym typeface="Georgia"/>
              </a:defRPr>
            </a:pPr>
            <a:r>
              <a:t>The keys, which were needed to </a:t>
            </a:r>
            <a:r>
              <a:rPr b="1">
                <a:solidFill>
                  <a:schemeClr val="accent3">
                    <a:hueOff val="914337"/>
                    <a:satOff val="31515"/>
                    <a:lumOff val="-30790"/>
                  </a:schemeClr>
                </a:solidFill>
              </a:rPr>
              <a:t>access</a:t>
            </a:r>
            <a:r>
              <a:t> </a:t>
            </a:r>
            <a:r>
              <a:rPr>
                <a:solidFill>
                  <a:schemeClr val="accent1">
                    <a:lumOff val="-13575"/>
                  </a:schemeClr>
                </a:solidFill>
              </a:rPr>
              <a:t>the building</a:t>
            </a:r>
            <a:r>
              <a:t>, were locked in the car.</a:t>
            </a:r>
          </a:p>
        </p:txBody>
      </p:sp>
      <p:pic>
        <p:nvPicPr>
          <p:cNvPr id="581" name="Screen Shot 2020-03-17 at 10.01.44 AM.png" descr="Screen Shot 2020-03-17 at 10.01.44 AM.png"/>
          <p:cNvPicPr>
            <a:picLocks noChangeAspect="1"/>
          </p:cNvPicPr>
          <p:nvPr/>
        </p:nvPicPr>
        <p:blipFill>
          <a:blip r:embed="rId3">
            <a:extLst/>
          </a:blip>
          <a:stretch>
            <a:fillRect/>
          </a:stretch>
        </p:blipFill>
        <p:spPr>
          <a:xfrm>
            <a:off x="12026056" y="2661274"/>
            <a:ext cx="6638414" cy="6575190"/>
          </a:xfrm>
          <a:prstGeom prst="rect">
            <a:avLst/>
          </a:prstGeom>
          <a:ln w="12700">
            <a:miter lim="400000"/>
          </a:ln>
        </p:spPr>
      </p:pic>
      <p:sp>
        <p:nvSpPr>
          <p:cNvPr id="582" name="(figure credit: https://demo.allennlp.org/semantic-role-labeling/)"/>
          <p:cNvSpPr txBox="1"/>
          <p:nvPr/>
        </p:nvSpPr>
        <p:spPr>
          <a:xfrm>
            <a:off x="10220663" y="9199085"/>
            <a:ext cx="11585169"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pPr>
            <a:r>
              <a:t>(figure credit: </a:t>
            </a:r>
            <a:r>
              <a:rPr u="sng">
                <a:hlinkClick r:id="rId4" invalidUrl="" action="" tgtFrame="" tooltip="" history="1" highlightClick="0" endSnd="0"/>
              </a:rPr>
              <a:t>https://demo.allennlp.org/semantic-role-labeling/</a:t>
            </a:r>
            <a:r>
              <a:t>)</a:t>
            </a:r>
          </a:p>
        </p:txBody>
      </p:sp>
      <p:sp>
        <p:nvSpPr>
          <p:cNvPr id="58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80" grpId="1"/>
    </p:bldLst>
  </p:timing>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7"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588"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SRL: semantic role labeling</a:t>
            </a:r>
          </a:p>
        </p:txBody>
      </p:sp>
      <p:sp>
        <p:nvSpPr>
          <p:cNvPr id="589"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590"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591"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592"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593"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594" name="Automatic Labeling of Semantic Roles…"/>
          <p:cNvSpPr txBox="1"/>
          <p:nvPr/>
        </p:nvSpPr>
        <p:spPr>
          <a:xfrm>
            <a:off x="17167447" y="12569581"/>
            <a:ext cx="7065595"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Automatic Labeling of Semantic Roles</a:t>
            </a:r>
          </a:p>
          <a:p>
            <a:pPr algn="r">
              <a:defRPr sz="3200"/>
            </a:pPr>
            <a:r>
              <a:t>Gildea and Jurafsky, CL 2002</a:t>
            </a:r>
          </a:p>
        </p:txBody>
      </p:sp>
      <p:sp>
        <p:nvSpPr>
          <p:cNvPr id="595" name="The keys, which were needed to access the building, were locked in the car."/>
          <p:cNvSpPr txBox="1"/>
          <p:nvPr/>
        </p:nvSpPr>
        <p:spPr>
          <a:xfrm>
            <a:off x="7976311" y="861992"/>
            <a:ext cx="15493334" cy="143333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sz="3600">
                <a:latin typeface="Georgia"/>
                <a:ea typeface="Georgia"/>
                <a:cs typeface="Georgia"/>
                <a:sym typeface="Georgia"/>
              </a:defRPr>
            </a:pPr>
            <a:r>
              <a:rPr>
                <a:solidFill>
                  <a:schemeClr val="accent1">
                    <a:lumOff val="-13575"/>
                  </a:schemeClr>
                </a:solidFill>
              </a:rPr>
              <a:t>The keys, which were needed to access the building</a:t>
            </a:r>
            <a:r>
              <a:t>, were </a:t>
            </a:r>
            <a:r>
              <a:rPr b="1">
                <a:solidFill>
                  <a:schemeClr val="accent3">
                    <a:hueOff val="914337"/>
                    <a:satOff val="31515"/>
                    <a:lumOff val="-30790"/>
                  </a:schemeClr>
                </a:solidFill>
              </a:rPr>
              <a:t>locked</a:t>
            </a:r>
            <a:r>
              <a:t> </a:t>
            </a:r>
            <a:r>
              <a:rPr>
                <a:solidFill>
                  <a:schemeClr val="accent6">
                    <a:satOff val="-15808"/>
                    <a:lumOff val="-17557"/>
                  </a:schemeClr>
                </a:solidFill>
              </a:rPr>
              <a:t>in the car</a:t>
            </a:r>
            <a:r>
              <a:t>.</a:t>
            </a:r>
          </a:p>
        </p:txBody>
      </p:sp>
      <p:pic>
        <p:nvPicPr>
          <p:cNvPr id="596" name="Screen Shot 2020-03-17 at 10.01.51 AM.png" descr="Screen Shot 2020-03-17 at 10.01.51 AM.png"/>
          <p:cNvPicPr>
            <a:picLocks noChangeAspect="1"/>
          </p:cNvPicPr>
          <p:nvPr/>
        </p:nvPicPr>
        <p:blipFill>
          <a:blip r:embed="rId3">
            <a:extLst/>
          </a:blip>
          <a:stretch>
            <a:fillRect/>
          </a:stretch>
        </p:blipFill>
        <p:spPr>
          <a:xfrm>
            <a:off x="8553274" y="2840196"/>
            <a:ext cx="14339408" cy="4320608"/>
          </a:xfrm>
          <a:prstGeom prst="rect">
            <a:avLst/>
          </a:prstGeom>
          <a:ln w="12700">
            <a:miter lim="400000"/>
          </a:ln>
        </p:spPr>
      </p:pic>
      <p:sp>
        <p:nvSpPr>
          <p:cNvPr id="597" name="(figure credit: https://demo.allennlp.org/semantic-role-labeling/)"/>
          <p:cNvSpPr txBox="1"/>
          <p:nvPr/>
        </p:nvSpPr>
        <p:spPr>
          <a:xfrm>
            <a:off x="9703077" y="7313597"/>
            <a:ext cx="11585170"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pPr>
            <a:r>
              <a:t>(figure credit: </a:t>
            </a:r>
            <a:r>
              <a:rPr u="sng">
                <a:hlinkClick r:id="rId4" invalidUrl="" action="" tgtFrame="" tooltip="" history="1" highlightClick="0" endSnd="0"/>
              </a:rPr>
              <a:t>https://demo.allennlp.org/semantic-role-labeling/</a:t>
            </a:r>
            <a:r>
              <a:t>)</a:t>
            </a:r>
          </a:p>
        </p:txBody>
      </p:sp>
      <p:sp>
        <p:nvSpPr>
          <p:cNvPr id="59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95" grpId="1"/>
    </p:bld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2"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603"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SRL: semantic role labeling</a:t>
            </a:r>
          </a:p>
        </p:txBody>
      </p:sp>
      <p:sp>
        <p:nvSpPr>
          <p:cNvPr id="604"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Coref: coreference resolution</a:t>
            </a:r>
          </a:p>
        </p:txBody>
      </p:sp>
      <p:sp>
        <p:nvSpPr>
          <p:cNvPr id="605"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606"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607"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608"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609" name="Introduction to the CoNLL-2003 shared task: Language-independent named entity recognition.…"/>
          <p:cNvSpPr txBox="1"/>
          <p:nvPr/>
        </p:nvSpPr>
        <p:spPr>
          <a:xfrm>
            <a:off x="6965182" y="12569581"/>
            <a:ext cx="17267861"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Introduction to the CoNLL-2003 shared task: Language-independent named entity recognition.</a:t>
            </a:r>
          </a:p>
          <a:p>
            <a:pPr algn="r">
              <a:defRPr sz="3200"/>
            </a:pPr>
            <a:r>
              <a:t>Pradhan et al, CONLL Shared Task 2012</a:t>
            </a:r>
          </a:p>
        </p:txBody>
      </p:sp>
      <p:pic>
        <p:nvPicPr>
          <p:cNvPr id="610" name="Image" descr="Image"/>
          <p:cNvPicPr>
            <a:picLocks noChangeAspect="1"/>
          </p:cNvPicPr>
          <p:nvPr/>
        </p:nvPicPr>
        <p:blipFill>
          <a:blip r:embed="rId2">
            <a:extLst/>
          </a:blip>
          <a:stretch>
            <a:fillRect/>
          </a:stretch>
        </p:blipFill>
        <p:spPr>
          <a:xfrm>
            <a:off x="10966450" y="4621212"/>
            <a:ext cx="12928600" cy="3187701"/>
          </a:xfrm>
          <a:prstGeom prst="rect">
            <a:avLst/>
          </a:prstGeom>
          <a:ln w="12700">
            <a:miter lim="400000"/>
          </a:ln>
        </p:spPr>
      </p:pic>
      <p:sp>
        <p:nvSpPr>
          <p:cNvPr id="611" name="(figure credit: https://nlp.stanford.edu/projects/coref.shtml)"/>
          <p:cNvSpPr txBox="1"/>
          <p:nvPr/>
        </p:nvSpPr>
        <p:spPr>
          <a:xfrm>
            <a:off x="11834868" y="8016034"/>
            <a:ext cx="10738638"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pPr>
            <a:r>
              <a:t>(figure credit: </a:t>
            </a:r>
            <a:r>
              <a:rPr u="sng">
                <a:hlinkClick r:id="rId3" invalidUrl="" action="" tgtFrame="" tooltip="" history="1" highlightClick="0" endSnd="0"/>
              </a:rPr>
              <a:t>https://nlp.stanford.edu/projects/coref.shtml</a:t>
            </a:r>
            <a:r>
              <a:t>)</a:t>
            </a:r>
          </a:p>
        </p:txBody>
      </p:sp>
      <p:sp>
        <p:nvSpPr>
          <p:cNvPr id="6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615"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SRL: semantic role labeling</a:t>
            </a:r>
          </a:p>
        </p:txBody>
      </p:sp>
      <p:sp>
        <p:nvSpPr>
          <p:cNvPr id="616"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617"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NER: named entity recognition</a:t>
            </a:r>
          </a:p>
        </p:txBody>
      </p:sp>
      <p:sp>
        <p:nvSpPr>
          <p:cNvPr id="618"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SST-5: sentiment analysis</a:t>
            </a:r>
          </a:p>
        </p:txBody>
      </p:sp>
      <p:sp>
        <p:nvSpPr>
          <p:cNvPr id="619"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620"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621" name="A large annotated corpus for learning natural language inference…"/>
          <p:cNvSpPr txBox="1"/>
          <p:nvPr/>
        </p:nvSpPr>
        <p:spPr>
          <a:xfrm>
            <a:off x="12488564" y="12569581"/>
            <a:ext cx="11744479"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A large annotated corpus for learning natural language inference</a:t>
            </a:r>
          </a:p>
          <a:p>
            <a:pPr algn="r">
              <a:defRPr sz="3200"/>
            </a:pPr>
            <a:r>
              <a:t>Sang and Meudler, CoNLL Shared Task 2002</a:t>
            </a:r>
          </a:p>
        </p:txBody>
      </p:sp>
      <p:pic>
        <p:nvPicPr>
          <p:cNvPr id="622" name="Screen Shot 2020-03-17 at 9.59.22 AM.png" descr="Screen Shot 2020-03-17 at 9.59.22 AM.png"/>
          <p:cNvPicPr>
            <a:picLocks noChangeAspect="1"/>
          </p:cNvPicPr>
          <p:nvPr/>
        </p:nvPicPr>
        <p:blipFill>
          <a:blip r:embed="rId2">
            <a:extLst/>
          </a:blip>
          <a:stretch>
            <a:fillRect/>
          </a:stretch>
        </p:blipFill>
        <p:spPr>
          <a:xfrm>
            <a:off x="13438618" y="3382257"/>
            <a:ext cx="9844369" cy="2114904"/>
          </a:xfrm>
          <a:prstGeom prst="rect">
            <a:avLst/>
          </a:prstGeom>
          <a:ln w="12700">
            <a:miter lim="400000"/>
          </a:ln>
        </p:spPr>
      </p:pic>
      <p:pic>
        <p:nvPicPr>
          <p:cNvPr id="623" name="Screen Shot 2020-03-17 at 9.59.12 AM.png" descr="Screen Shot 2020-03-17 at 9.59.12 AM.png"/>
          <p:cNvPicPr>
            <a:picLocks noChangeAspect="1"/>
          </p:cNvPicPr>
          <p:nvPr/>
        </p:nvPicPr>
        <p:blipFill>
          <a:blip r:embed="rId3">
            <a:extLst/>
          </a:blip>
          <a:stretch>
            <a:fillRect/>
          </a:stretch>
        </p:blipFill>
        <p:spPr>
          <a:xfrm>
            <a:off x="8604044" y="6298377"/>
            <a:ext cx="15372258" cy="1833620"/>
          </a:xfrm>
          <a:prstGeom prst="rect">
            <a:avLst/>
          </a:prstGeom>
          <a:ln w="12700">
            <a:miter lim="400000"/>
          </a:ln>
        </p:spPr>
      </p:pic>
      <p:pic>
        <p:nvPicPr>
          <p:cNvPr id="624" name="Screen Shot 2020-03-17 at 9.58.49 AM.png" descr="Screen Shot 2020-03-17 at 9.58.49 AM.png"/>
          <p:cNvPicPr>
            <a:picLocks noChangeAspect="1"/>
          </p:cNvPicPr>
          <p:nvPr/>
        </p:nvPicPr>
        <p:blipFill>
          <a:blip r:embed="rId4">
            <a:extLst/>
          </a:blip>
          <a:stretch>
            <a:fillRect/>
          </a:stretch>
        </p:blipFill>
        <p:spPr>
          <a:xfrm>
            <a:off x="4525799" y="8576026"/>
            <a:ext cx="19558852" cy="2191242"/>
          </a:xfrm>
          <a:prstGeom prst="rect">
            <a:avLst/>
          </a:prstGeom>
          <a:ln w="12700">
            <a:miter lim="400000"/>
          </a:ln>
        </p:spPr>
      </p:pic>
      <p:sp>
        <p:nvSpPr>
          <p:cNvPr id="625" name="(figure credit: https://demo.allennlp.org/named-entity-recognition)"/>
          <p:cNvSpPr txBox="1"/>
          <p:nvPr/>
        </p:nvSpPr>
        <p:spPr>
          <a:xfrm>
            <a:off x="11426161" y="11211297"/>
            <a:ext cx="11999697"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pPr>
            <a:r>
              <a:t>(figure credit: </a:t>
            </a:r>
            <a:r>
              <a:rPr u="sng">
                <a:hlinkClick r:id="rId5" invalidUrl="" action="" tgtFrame="" tooltip="" history="1" highlightClick="0" endSnd="0"/>
              </a:rPr>
              <a:t>https://demo.allennlp.org/named-entity-recognition</a:t>
            </a:r>
            <a:r>
              <a:t>)</a:t>
            </a:r>
          </a:p>
        </p:txBody>
      </p:sp>
      <p:sp>
        <p:nvSpPr>
          <p:cNvPr id="6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8" name="SNLI: natural language inference"/>
          <p:cNvSpPr txBox="1"/>
          <p:nvPr/>
        </p:nvSpPr>
        <p:spPr>
          <a:xfrm>
            <a:off x="662834" y="2807429"/>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9306" indent="-609306" algn="l" defTabSz="813315">
              <a:spcBef>
                <a:spcPts val="1300"/>
              </a:spcBef>
              <a:buSzPct val="145000"/>
              <a:buChar char="•"/>
              <a:defRPr sz="3564">
                <a:solidFill>
                  <a:srgbClr val="929292"/>
                </a:solidFill>
                <a:latin typeface="Georgia"/>
                <a:ea typeface="Georgia"/>
                <a:cs typeface="Georgia"/>
                <a:sym typeface="Georgia"/>
              </a:defRPr>
            </a:lvl1pPr>
          </a:lstStyle>
          <a:p>
            <a:pPr/>
            <a:r>
              <a:t>SNLI: natural language inference</a:t>
            </a:r>
          </a:p>
        </p:txBody>
      </p:sp>
      <p:sp>
        <p:nvSpPr>
          <p:cNvPr id="629" name="SRL: semantic role labeling"/>
          <p:cNvSpPr txBox="1"/>
          <p:nvPr/>
        </p:nvSpPr>
        <p:spPr>
          <a:xfrm>
            <a:off x="662834" y="3600371"/>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SRL: semantic role labeling</a:t>
            </a:r>
          </a:p>
        </p:txBody>
      </p:sp>
      <p:sp>
        <p:nvSpPr>
          <p:cNvPr id="630" name="Coref: coreference resolution"/>
          <p:cNvSpPr txBox="1"/>
          <p:nvPr/>
        </p:nvSpPr>
        <p:spPr>
          <a:xfrm>
            <a:off x="662834" y="4518350"/>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Coref: coreference resolution</a:t>
            </a:r>
          </a:p>
        </p:txBody>
      </p:sp>
      <p:sp>
        <p:nvSpPr>
          <p:cNvPr id="631" name="NER: named entity recognition"/>
          <p:cNvSpPr txBox="1"/>
          <p:nvPr/>
        </p:nvSpPr>
        <p:spPr>
          <a:xfrm>
            <a:off x="662834" y="5466719"/>
            <a:ext cx="7390811" cy="96430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NER: named entity recognition</a:t>
            </a:r>
          </a:p>
        </p:txBody>
      </p:sp>
      <p:sp>
        <p:nvSpPr>
          <p:cNvPr id="632" name="SST-5: sentiment analysis"/>
          <p:cNvSpPr txBox="1"/>
          <p:nvPr/>
        </p:nvSpPr>
        <p:spPr>
          <a:xfrm>
            <a:off x="662834" y="632643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latin typeface="Georgia"/>
                <a:ea typeface="Georgia"/>
                <a:cs typeface="Georgia"/>
                <a:sym typeface="Georgia"/>
              </a:defRPr>
            </a:lvl1pPr>
          </a:lstStyle>
          <a:p>
            <a:pPr/>
            <a:r>
              <a:t>SST-5: sentiment analysis</a:t>
            </a:r>
          </a:p>
        </p:txBody>
      </p:sp>
      <p:sp>
        <p:nvSpPr>
          <p:cNvPr id="633" name="SQuAD: question answering"/>
          <p:cNvSpPr txBox="1"/>
          <p:nvPr/>
        </p:nvSpPr>
        <p:spPr>
          <a:xfrm>
            <a:off x="662834" y="2014487"/>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15461" indent="-615461" algn="l">
              <a:spcBef>
                <a:spcPts val="1400"/>
              </a:spcBef>
              <a:buSzPct val="145000"/>
              <a:buChar char="•"/>
              <a:defRPr sz="3600">
                <a:solidFill>
                  <a:srgbClr val="929292"/>
                </a:solidFill>
                <a:latin typeface="Georgia"/>
                <a:ea typeface="Georgia"/>
                <a:cs typeface="Georgia"/>
                <a:sym typeface="Georgia"/>
              </a:defRPr>
            </a:lvl1pPr>
          </a:lstStyle>
          <a:p>
            <a:pPr/>
            <a:r>
              <a:t>SQuAD: question answering</a:t>
            </a:r>
          </a:p>
        </p:txBody>
      </p:sp>
      <p:sp>
        <p:nvSpPr>
          <p:cNvPr id="634" name="Tasks"/>
          <p:cNvSpPr txBox="1"/>
          <p:nvPr/>
        </p:nvSpPr>
        <p:spPr>
          <a:xfrm>
            <a:off x="662834" y="1096508"/>
            <a:ext cx="7390811" cy="9643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600">
                <a:latin typeface="Georgia"/>
                <a:ea typeface="Georgia"/>
                <a:cs typeface="Georgia"/>
                <a:sym typeface="Georgia"/>
              </a:defRPr>
            </a:lvl1pPr>
          </a:lstStyle>
          <a:p>
            <a:pPr/>
            <a:r>
              <a:t>Tasks</a:t>
            </a:r>
          </a:p>
        </p:txBody>
      </p:sp>
      <p:sp>
        <p:nvSpPr>
          <p:cNvPr id="635" name="Recursive deep models for semantic compositionality over a sentiment treebank…"/>
          <p:cNvSpPr txBox="1"/>
          <p:nvPr/>
        </p:nvSpPr>
        <p:spPr>
          <a:xfrm>
            <a:off x="9521438" y="12569581"/>
            <a:ext cx="14711605" cy="11093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r">
              <a:defRPr i="1" sz="3200"/>
            </a:pPr>
            <a:r>
              <a:t> Recursive deep models for semantic compositionality over a sentiment treebank</a:t>
            </a:r>
          </a:p>
          <a:p>
            <a:pPr algn="r">
              <a:defRPr sz="3200"/>
            </a:pPr>
            <a:r>
              <a:t>Socher et al, EMNLP 2013</a:t>
            </a:r>
          </a:p>
        </p:txBody>
      </p:sp>
      <p:pic>
        <p:nvPicPr>
          <p:cNvPr id="636" name="Screen Shot 2020-03-16 at 6.57.11 PM.png" descr="Screen Shot 2020-03-16 at 6.57.11 PM.png"/>
          <p:cNvPicPr>
            <a:picLocks noChangeAspect="1"/>
          </p:cNvPicPr>
          <p:nvPr/>
        </p:nvPicPr>
        <p:blipFill>
          <a:blip r:embed="rId2">
            <a:extLst/>
          </a:blip>
          <a:stretch>
            <a:fillRect/>
          </a:stretch>
        </p:blipFill>
        <p:spPr>
          <a:xfrm>
            <a:off x="11084160" y="4397735"/>
            <a:ext cx="12522489" cy="7412738"/>
          </a:xfrm>
          <a:prstGeom prst="rect">
            <a:avLst/>
          </a:prstGeom>
          <a:ln w="12700">
            <a:miter lim="400000"/>
          </a:ln>
        </p:spPr>
      </p:pic>
      <p:sp>
        <p:nvSpPr>
          <p:cNvPr id="637" name="This file doesn’t care about cleverness, wit or any other kind of intelligent humor.  Negative"/>
          <p:cNvSpPr txBox="1"/>
          <p:nvPr/>
        </p:nvSpPr>
        <p:spPr>
          <a:xfrm>
            <a:off x="10838708" y="2227280"/>
            <a:ext cx="10700378" cy="291153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sz="3600">
                <a:latin typeface="Georgia"/>
                <a:ea typeface="Georgia"/>
                <a:cs typeface="Georgia"/>
                <a:sym typeface="Georgia"/>
              </a:defRPr>
            </a:pPr>
            <a:r>
              <a:t>This file doesn’t care about cleverness, wit or any other kind of intelligent humor.  </a:t>
            </a:r>
            <a:r>
              <a:rPr>
                <a:solidFill>
                  <a:srgbClr val="F4A582"/>
                </a:solidFill>
              </a:rPr>
              <a:t>Negative</a:t>
            </a:r>
          </a:p>
        </p:txBody>
      </p:sp>
      <p:sp>
        <p:nvSpPr>
          <p:cNvPr id="638" name="5 classes…"/>
          <p:cNvSpPr txBox="1"/>
          <p:nvPr/>
        </p:nvSpPr>
        <p:spPr>
          <a:xfrm>
            <a:off x="4075958" y="7940192"/>
            <a:ext cx="3753081" cy="449701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sz="3600">
                <a:latin typeface="Georgia"/>
                <a:ea typeface="Georgia"/>
                <a:cs typeface="Georgia"/>
                <a:sym typeface="Georgia"/>
              </a:defRPr>
            </a:pPr>
            <a:r>
              <a:t>5 classes</a:t>
            </a:r>
          </a:p>
          <a:p>
            <a:pPr marL="615461" indent="-615461" algn="l">
              <a:spcBef>
                <a:spcPts val="1400"/>
              </a:spcBef>
              <a:buSzPct val="145000"/>
              <a:buChar char="•"/>
              <a:defRPr sz="3600">
                <a:solidFill>
                  <a:srgbClr val="1C5294"/>
                </a:solidFill>
                <a:latin typeface="Georgia"/>
                <a:ea typeface="Georgia"/>
                <a:cs typeface="Georgia"/>
                <a:sym typeface="Georgia"/>
              </a:defRPr>
            </a:pPr>
            <a:r>
              <a:t>Very Positive</a:t>
            </a:r>
          </a:p>
          <a:p>
            <a:pPr marL="615461" indent="-615461" algn="l">
              <a:spcBef>
                <a:spcPts val="1400"/>
              </a:spcBef>
              <a:buSzPct val="145000"/>
              <a:buChar char="•"/>
              <a:defRPr sz="3600">
                <a:solidFill>
                  <a:srgbClr val="92C5DE"/>
                </a:solidFill>
                <a:latin typeface="Georgia"/>
                <a:ea typeface="Georgia"/>
                <a:cs typeface="Georgia"/>
                <a:sym typeface="Georgia"/>
              </a:defRPr>
            </a:pPr>
            <a:r>
              <a:t>Positive</a:t>
            </a:r>
          </a:p>
          <a:p>
            <a:pPr marL="615461" indent="-615461" algn="l">
              <a:spcBef>
                <a:spcPts val="1400"/>
              </a:spcBef>
              <a:buSzPct val="145000"/>
              <a:buChar char="•"/>
              <a:defRPr sz="3600">
                <a:solidFill>
                  <a:srgbClr val="5E5E5E"/>
                </a:solidFill>
                <a:latin typeface="Georgia"/>
                <a:ea typeface="Georgia"/>
                <a:cs typeface="Georgia"/>
                <a:sym typeface="Georgia"/>
              </a:defRPr>
            </a:pPr>
            <a:r>
              <a:t>Neutral</a:t>
            </a:r>
          </a:p>
          <a:p>
            <a:pPr marL="615461" indent="-615461" algn="l">
              <a:spcBef>
                <a:spcPts val="1400"/>
              </a:spcBef>
              <a:buSzPct val="145000"/>
              <a:buChar char="•"/>
              <a:defRPr sz="3600">
                <a:solidFill>
                  <a:srgbClr val="F4A582"/>
                </a:solidFill>
                <a:latin typeface="Georgia"/>
                <a:ea typeface="Georgia"/>
                <a:cs typeface="Georgia"/>
                <a:sym typeface="Georgia"/>
              </a:defRPr>
            </a:pPr>
            <a:r>
              <a:t>Negative</a:t>
            </a:r>
          </a:p>
          <a:p>
            <a:pPr marL="615461" indent="-615461" algn="l">
              <a:spcBef>
                <a:spcPts val="1400"/>
              </a:spcBef>
              <a:buSzPct val="145000"/>
              <a:buChar char="•"/>
              <a:defRPr sz="3600">
                <a:solidFill>
                  <a:srgbClr val="A9172A"/>
                </a:solidFill>
                <a:latin typeface="Georgia"/>
                <a:ea typeface="Georgia"/>
                <a:cs typeface="Georgia"/>
                <a:sym typeface="Georgia"/>
              </a:defRPr>
            </a:pPr>
            <a:r>
              <a:t>Very Negative</a:t>
            </a:r>
          </a:p>
        </p:txBody>
      </p:sp>
      <p:sp>
        <p:nvSpPr>
          <p:cNvPr id="639" name="Stanford Sentiment Treebank"/>
          <p:cNvSpPr txBox="1"/>
          <p:nvPr/>
        </p:nvSpPr>
        <p:spPr>
          <a:xfrm>
            <a:off x="10838708" y="1941939"/>
            <a:ext cx="10700378" cy="11093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b="1" sz="3600">
                <a:latin typeface="Georgia"/>
                <a:ea typeface="Georgia"/>
                <a:cs typeface="Georgia"/>
                <a:sym typeface="Georgia"/>
              </a:defRPr>
            </a:lvl1pPr>
          </a:lstStyle>
          <a:p>
            <a:pPr/>
            <a:r>
              <a:t>Stanford Sentiment Treebank</a:t>
            </a:r>
          </a:p>
        </p:txBody>
      </p:sp>
      <p:sp>
        <p:nvSpPr>
          <p:cNvPr id="640" name="Rounded Rectangle"/>
          <p:cNvSpPr/>
          <p:nvPr/>
        </p:nvSpPr>
        <p:spPr>
          <a:xfrm>
            <a:off x="17323913" y="3765813"/>
            <a:ext cx="2032064" cy="633418"/>
          </a:xfrm>
          <a:prstGeom prst="roundRect">
            <a:avLst>
              <a:gd name="adj" fmla="val 15346"/>
            </a:avLst>
          </a:prstGeom>
          <a:solidFill>
            <a:srgbClr val="FFFFFF"/>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6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640"/>
                                        </p:tgtEl>
                                        <p:attrNameLst>
                                          <p:attrName>style.visibility</p:attrName>
                                        </p:attrNameLst>
                                      </p:cBhvr>
                                      <p:to>
                                        <p:strVal val="hidden"/>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6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40" grpId="1"/>
      <p:bldP build="whole" bldLvl="1" animBg="1" rev="0" advAuto="0" spid="638" grpId="2"/>
    </p:bldLst>
  </p:timing>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3" name="Many NLP applications!"/>
          <p:cNvSpPr txBox="1"/>
          <p:nvPr>
            <p:ph type="title"/>
          </p:nvPr>
        </p:nvSpPr>
        <p:spPr>
          <a:prstGeom prst="rect">
            <a:avLst/>
          </a:prstGeom>
        </p:spPr>
        <p:txBody>
          <a:bodyPr/>
          <a:lstStyle/>
          <a:p>
            <a:pPr/>
            <a:r>
              <a:t>Many NLP applications!</a:t>
            </a:r>
          </a:p>
        </p:txBody>
      </p:sp>
      <p:sp>
        <p:nvSpPr>
          <p:cNvPr id="644" name="Question answering…"/>
          <p:cNvSpPr txBox="1"/>
          <p:nvPr>
            <p:ph type="body" sz="half" idx="1"/>
          </p:nvPr>
        </p:nvSpPr>
        <p:spPr>
          <a:prstGeom prst="rect">
            <a:avLst/>
          </a:prstGeom>
        </p:spPr>
        <p:txBody>
          <a:bodyPr/>
          <a:lstStyle/>
          <a:p>
            <a:pPr/>
            <a:r>
              <a:t>Question answering </a:t>
            </a:r>
          </a:p>
          <a:p>
            <a:pPr/>
          </a:p>
          <a:p>
            <a:pPr/>
            <a:r>
              <a:t>Text generation</a:t>
            </a:r>
          </a:p>
          <a:p>
            <a:pPr/>
          </a:p>
          <a:p>
            <a:pPr/>
            <a:r>
              <a:t>Information extraction </a:t>
            </a:r>
          </a:p>
          <a:p>
            <a:pPr/>
          </a:p>
          <a:p>
            <a:pPr/>
            <a:r>
              <a:t>Dialogue and chatbots</a:t>
            </a:r>
          </a:p>
          <a:p>
            <a:pPr/>
          </a:p>
          <a:p>
            <a:pPr/>
            <a:r>
              <a:t>…</a:t>
            </a:r>
          </a:p>
        </p:txBody>
      </p:sp>
      <p:sp>
        <p:nvSpPr>
          <p:cNvPr id="6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46" name="Adapted from slides from Danqi Chen and Karthik Narasimhan…"/>
          <p:cNvSpPr txBox="1"/>
          <p:nvPr/>
        </p:nvSpPr>
        <p:spPr>
          <a:xfrm>
            <a:off x="3129653" y="11622116"/>
            <a:ext cx="17855007" cy="21084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a:solidFill>
                  <a:srgbClr val="5E5E5E"/>
                </a:solidFill>
              </a:defRPr>
            </a:pPr>
            <a:r>
              <a:t>Adapted from slides from Danqi Chen and Karthik Narasimhan</a:t>
            </a:r>
          </a:p>
          <a:p>
            <a:pPr>
              <a:defRPr>
                <a:solidFill>
                  <a:srgbClr val="5E5E5E"/>
                </a:solidFill>
              </a:defRPr>
            </a:pPr>
            <a:r>
              <a:t>(with some content from slides from Chris Manning and Anoop Sarkar) </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8" name="Many NLP applications!"/>
          <p:cNvSpPr txBox="1"/>
          <p:nvPr>
            <p:ph type="title"/>
          </p:nvPr>
        </p:nvSpPr>
        <p:spPr>
          <a:prstGeom prst="rect">
            <a:avLst/>
          </a:prstGeom>
        </p:spPr>
        <p:txBody>
          <a:bodyPr/>
          <a:lstStyle/>
          <a:p>
            <a:pPr/>
            <a:r>
              <a:t>Many NLP applications!</a:t>
            </a:r>
          </a:p>
        </p:txBody>
      </p:sp>
      <p:sp>
        <p:nvSpPr>
          <p:cNvPr id="649" name="Question answering…"/>
          <p:cNvSpPr txBox="1"/>
          <p:nvPr>
            <p:ph type="body" sz="half" idx="1"/>
          </p:nvPr>
        </p:nvSpPr>
        <p:spPr>
          <a:prstGeom prst="rect">
            <a:avLst/>
          </a:prstGeom>
        </p:spPr>
        <p:txBody>
          <a:bodyPr/>
          <a:lstStyle/>
          <a:p>
            <a:pPr>
              <a:defRPr b="1"/>
            </a:pPr>
            <a:r>
              <a:t>Question answering </a:t>
            </a:r>
          </a:p>
          <a:p>
            <a:pPr/>
          </a:p>
          <a:p>
            <a:pPr/>
            <a:r>
              <a:t>Text generation</a:t>
            </a:r>
          </a:p>
          <a:p>
            <a:pPr/>
          </a:p>
          <a:p>
            <a:pPr/>
            <a:r>
              <a:t>Information extraction </a:t>
            </a:r>
          </a:p>
          <a:p>
            <a:pPr/>
          </a:p>
          <a:p>
            <a:pPr/>
            <a:r>
              <a:t>Dialogue and chatbots</a:t>
            </a:r>
          </a:p>
          <a:p>
            <a:pPr/>
          </a:p>
          <a:p>
            <a:pPr/>
            <a:r>
              <a:t>…</a:t>
            </a:r>
          </a:p>
        </p:txBody>
      </p:sp>
      <p:sp>
        <p:nvSpPr>
          <p:cNvPr id="6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51" name="Adapted from slides from Danqi Chen and Karthik Narasimhan…"/>
          <p:cNvSpPr txBox="1"/>
          <p:nvPr/>
        </p:nvSpPr>
        <p:spPr>
          <a:xfrm>
            <a:off x="3129653" y="11622116"/>
            <a:ext cx="17855007" cy="21084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a:solidFill>
                  <a:srgbClr val="5E5E5E"/>
                </a:solidFill>
              </a:defRPr>
            </a:pPr>
            <a:r>
              <a:t>Adapted from slides from Danqi Chen and Karthik Narasimhan</a:t>
            </a:r>
          </a:p>
          <a:p>
            <a:pPr>
              <a:defRPr>
                <a:solidFill>
                  <a:srgbClr val="5E5E5E"/>
                </a:solidFill>
              </a:defRPr>
            </a:pPr>
            <a:r>
              <a:t>(with some content from slides from Chris Manning and Anoop Sarkar) </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3" name="QA Taxonomy"/>
          <p:cNvSpPr txBox="1"/>
          <p:nvPr>
            <p:ph type="title"/>
          </p:nvPr>
        </p:nvSpPr>
        <p:spPr>
          <a:prstGeom prst="rect">
            <a:avLst/>
          </a:prstGeom>
        </p:spPr>
        <p:txBody>
          <a:bodyPr/>
          <a:lstStyle/>
          <a:p>
            <a:pPr/>
            <a:r>
              <a:t>QA Taxonomy</a:t>
            </a:r>
          </a:p>
        </p:txBody>
      </p:sp>
      <p:sp>
        <p:nvSpPr>
          <p:cNvPr id="654" name="Question type…"/>
          <p:cNvSpPr txBox="1"/>
          <p:nvPr>
            <p:ph type="body" sz="quarter" idx="1"/>
          </p:nvPr>
        </p:nvSpPr>
        <p:spPr>
          <a:xfrm>
            <a:off x="2262811" y="7896950"/>
            <a:ext cx="9990567" cy="3717593"/>
          </a:xfrm>
          <a:prstGeom prst="rect">
            <a:avLst/>
          </a:prstGeom>
        </p:spPr>
        <p:txBody>
          <a:bodyPr/>
          <a:lstStyle/>
          <a:p>
            <a:pPr/>
            <a:r>
              <a:t>Question type</a:t>
            </a:r>
          </a:p>
          <a:p>
            <a:pPr lvl="1"/>
            <a:r>
              <a:t>Factoid vs non-factoid</a:t>
            </a:r>
          </a:p>
          <a:p>
            <a:pPr lvl="1"/>
            <a:r>
              <a:t>Open-domain vs closed-domain</a:t>
            </a:r>
          </a:p>
          <a:p>
            <a:pPr lvl="1"/>
            <a:r>
              <a:t>Simple vs compositional</a:t>
            </a:r>
          </a:p>
        </p:txBody>
      </p:sp>
      <p:sp>
        <p:nvSpPr>
          <p:cNvPr id="655" name="Answer type…"/>
          <p:cNvSpPr txBox="1"/>
          <p:nvPr/>
        </p:nvSpPr>
        <p:spPr>
          <a:xfrm>
            <a:off x="12249858" y="7616413"/>
            <a:ext cx="8052225" cy="427866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marL="597217" indent="-597217" algn="l" defTabSz="813315">
              <a:spcBef>
                <a:spcPts val="1300"/>
              </a:spcBef>
              <a:buSzPct val="145000"/>
              <a:buChar char="•"/>
              <a:defRPr sz="3762">
                <a:latin typeface="Georgia"/>
                <a:ea typeface="Georgia"/>
                <a:cs typeface="Georgia"/>
                <a:sym typeface="Georgia"/>
              </a:defRPr>
            </a:pPr>
            <a:r>
              <a:t>Answer type</a:t>
            </a:r>
          </a:p>
          <a:p>
            <a:pPr lvl="1" marL="1037272" indent="-597217" algn="l" defTabSz="813315">
              <a:spcBef>
                <a:spcPts val="1300"/>
              </a:spcBef>
              <a:buSzPct val="145000"/>
              <a:buChar char="•"/>
              <a:defRPr sz="3762">
                <a:latin typeface="Georgia"/>
                <a:ea typeface="Georgia"/>
                <a:cs typeface="Georgia"/>
                <a:sym typeface="Georgia"/>
              </a:defRPr>
            </a:pPr>
            <a:r>
              <a:t>A short span of text</a:t>
            </a:r>
          </a:p>
          <a:p>
            <a:pPr lvl="1" marL="1037272" indent="-597217" algn="l" defTabSz="813315">
              <a:spcBef>
                <a:spcPts val="1300"/>
              </a:spcBef>
              <a:buSzPct val="145000"/>
              <a:buChar char="•"/>
              <a:defRPr sz="3762">
                <a:latin typeface="Georgia"/>
                <a:ea typeface="Georgia"/>
                <a:cs typeface="Georgia"/>
                <a:sym typeface="Georgia"/>
              </a:defRPr>
            </a:pPr>
            <a:r>
              <a:t>A paragraph</a:t>
            </a:r>
          </a:p>
          <a:p>
            <a:pPr lvl="1" marL="1037272" indent="-597217" algn="l" defTabSz="813315">
              <a:spcBef>
                <a:spcPts val="1300"/>
              </a:spcBef>
              <a:buSzPct val="145000"/>
              <a:buChar char="•"/>
              <a:defRPr sz="3762">
                <a:latin typeface="Georgia"/>
                <a:ea typeface="Georgia"/>
                <a:cs typeface="Georgia"/>
                <a:sym typeface="Georgia"/>
              </a:defRPr>
            </a:pPr>
            <a:r>
              <a:t>Yes/No</a:t>
            </a:r>
          </a:p>
          <a:p>
            <a:pPr lvl="1" marL="1037272" indent="-597217" algn="l" defTabSz="813315">
              <a:spcBef>
                <a:spcPts val="1300"/>
              </a:spcBef>
              <a:buSzPct val="145000"/>
              <a:buChar char="•"/>
              <a:defRPr sz="3762">
                <a:latin typeface="Georgia"/>
                <a:ea typeface="Georgia"/>
                <a:cs typeface="Georgia"/>
                <a:sym typeface="Georgia"/>
              </a:defRPr>
            </a:pPr>
            <a:r>
              <a:t>A database entry</a:t>
            </a:r>
          </a:p>
          <a:p>
            <a:pPr lvl="1" marL="1037272" indent="-597217" algn="l" defTabSz="813315">
              <a:spcBef>
                <a:spcPts val="1300"/>
              </a:spcBef>
              <a:buSzPct val="145000"/>
              <a:buChar char="•"/>
              <a:defRPr sz="3762">
                <a:latin typeface="Georgia"/>
                <a:ea typeface="Georgia"/>
                <a:cs typeface="Georgia"/>
                <a:sym typeface="Georgia"/>
              </a:defRPr>
            </a:pPr>
            <a:r>
              <a:t>A list</a:t>
            </a:r>
          </a:p>
        </p:txBody>
      </p:sp>
      <p:sp>
        <p:nvSpPr>
          <p:cNvPr id="656" name="Context (and available information sources)…"/>
          <p:cNvSpPr txBox="1"/>
          <p:nvPr/>
        </p:nvSpPr>
        <p:spPr>
          <a:xfrm>
            <a:off x="2383824" y="3248769"/>
            <a:ext cx="17033552" cy="49832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marL="603250" indent="-603250" algn="l">
              <a:spcBef>
                <a:spcPts val="1400"/>
              </a:spcBef>
              <a:buSzPct val="145000"/>
              <a:buChar char="•"/>
              <a:defRPr sz="3800">
                <a:latin typeface="Georgia"/>
                <a:ea typeface="Georgia"/>
                <a:cs typeface="Georgia"/>
                <a:sym typeface="Georgia"/>
              </a:defRPr>
            </a:pPr>
            <a:r>
              <a:t>Context (and available information sources)</a:t>
            </a:r>
          </a:p>
          <a:p>
            <a:pPr lvl="1" marL="1047750" indent="-603250" algn="l">
              <a:spcBef>
                <a:spcPts val="1400"/>
              </a:spcBef>
              <a:buSzPct val="145000"/>
              <a:buChar char="•"/>
              <a:defRPr sz="3800">
                <a:latin typeface="Georgia"/>
                <a:ea typeface="Georgia"/>
                <a:cs typeface="Georgia"/>
                <a:sym typeface="Georgia"/>
              </a:defRPr>
            </a:pPr>
            <a:r>
              <a:t>A passage, a document, a large collection of documents, all web documents</a:t>
            </a:r>
          </a:p>
          <a:p>
            <a:pPr lvl="1" marL="1047750" indent="-603250" algn="l">
              <a:spcBef>
                <a:spcPts val="1400"/>
              </a:spcBef>
              <a:buSzPct val="145000"/>
              <a:buChar char="•"/>
              <a:defRPr sz="3800">
                <a:latin typeface="Georgia"/>
                <a:ea typeface="Georgia"/>
                <a:cs typeface="Georgia"/>
                <a:sym typeface="Georgia"/>
              </a:defRPr>
            </a:pPr>
            <a:r>
              <a:t>Knowledge base</a:t>
            </a:r>
          </a:p>
          <a:p>
            <a:pPr lvl="1" marL="1047750" indent="-603250" algn="l">
              <a:spcBef>
                <a:spcPts val="1400"/>
              </a:spcBef>
              <a:buSzPct val="145000"/>
              <a:buChar char="•"/>
              <a:defRPr sz="3800">
                <a:latin typeface="Georgia"/>
                <a:ea typeface="Georgia"/>
                <a:cs typeface="Georgia"/>
                <a:sym typeface="Georgia"/>
              </a:defRPr>
            </a:pPr>
            <a:r>
              <a:t>Semi-structured tables</a:t>
            </a:r>
          </a:p>
          <a:p>
            <a:pPr lvl="1" marL="1047750" indent="-603250" algn="l">
              <a:spcBef>
                <a:spcPts val="1400"/>
              </a:spcBef>
              <a:buSzPct val="145000"/>
              <a:buChar char="•"/>
              <a:defRPr sz="3800">
                <a:latin typeface="Georgia"/>
                <a:ea typeface="Georgia"/>
                <a:cs typeface="Georgia"/>
                <a:sym typeface="Georgia"/>
              </a:defRPr>
            </a:pPr>
            <a:r>
              <a:t>Images</a:t>
            </a:r>
          </a:p>
        </p:txBody>
      </p:sp>
      <p:sp>
        <p:nvSpPr>
          <p:cNvPr id="6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6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56" grpId="2"/>
      <p:bldP build="whole" bldLvl="1" animBg="1" rev="0" advAuto="0" spid="655" grpId="1"/>
    </p:bldLst>
  </p:timing>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9" name="Textual Question Answering"/>
          <p:cNvSpPr txBox="1"/>
          <p:nvPr>
            <p:ph type="title"/>
          </p:nvPr>
        </p:nvSpPr>
        <p:spPr>
          <a:prstGeom prst="rect">
            <a:avLst/>
          </a:prstGeom>
        </p:spPr>
        <p:txBody>
          <a:bodyPr/>
          <a:lstStyle>
            <a:lvl1pPr>
              <a:defRPr sz="6200"/>
            </a:lvl1pPr>
          </a:lstStyle>
          <a:p>
            <a:pPr/>
            <a:r>
              <a:t>Textual Question Answering</a:t>
            </a:r>
          </a:p>
        </p:txBody>
      </p:sp>
      <p:sp>
        <p:nvSpPr>
          <p:cNvPr id="660" name="(Rajpurkar et al, 2016): SQuAD: 100,000+ Questions for Machine Comprehension of Text"/>
          <p:cNvSpPr txBox="1"/>
          <p:nvPr/>
        </p:nvSpPr>
        <p:spPr>
          <a:xfrm>
            <a:off x="6415290" y="12974132"/>
            <a:ext cx="13615339"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400">
                <a:solidFill>
                  <a:srgbClr val="011993"/>
                </a:solidFill>
                <a:latin typeface="Georgia"/>
                <a:ea typeface="Georgia"/>
                <a:cs typeface="Georgia"/>
                <a:sym typeface="Georgia"/>
              </a:defRPr>
            </a:lvl1pPr>
          </a:lstStyle>
          <a:p>
            <a:pPr/>
            <a:r>
              <a:t>(Rajpurkar et al, 2016): SQuAD: 100,000+ Questions for Machine Comprehension of Text</a:t>
            </a:r>
          </a:p>
        </p:txBody>
      </p:sp>
      <p:sp>
        <p:nvSpPr>
          <p:cNvPr id="661" name="Also called “Reading Comprehension”"/>
          <p:cNvSpPr txBox="1"/>
          <p:nvPr>
            <p:ph type="body" sz="quarter" idx="1"/>
          </p:nvPr>
        </p:nvSpPr>
        <p:spPr>
          <a:xfrm>
            <a:off x="4360372" y="3128793"/>
            <a:ext cx="9497169" cy="867451"/>
          </a:xfrm>
          <a:prstGeom prst="rect">
            <a:avLst/>
          </a:prstGeom>
        </p:spPr>
        <p:txBody>
          <a:bodyPr/>
          <a:lstStyle>
            <a:lvl1pPr marL="0" indent="0">
              <a:buSzTx/>
              <a:buNone/>
            </a:lvl1pPr>
          </a:lstStyle>
          <a:p>
            <a:pPr/>
            <a:r>
              <a:t>Also called “Reading Comprehension”</a:t>
            </a:r>
          </a:p>
        </p:txBody>
      </p:sp>
      <p:pic>
        <p:nvPicPr>
          <p:cNvPr id="662" name="Image" descr="Image"/>
          <p:cNvPicPr>
            <a:picLocks noChangeAspect="1"/>
          </p:cNvPicPr>
          <p:nvPr/>
        </p:nvPicPr>
        <p:blipFill>
          <a:blip r:embed="rId2">
            <a:extLst/>
          </a:blip>
          <a:srcRect l="19714" t="0" r="21692" b="0"/>
          <a:stretch>
            <a:fillRect/>
          </a:stretch>
        </p:blipFill>
        <p:spPr>
          <a:xfrm>
            <a:off x="7768446" y="4472584"/>
            <a:ext cx="9355335" cy="7422286"/>
          </a:xfrm>
          <a:prstGeom prst="rect">
            <a:avLst/>
          </a:prstGeom>
          <a:ln w="12700">
            <a:miter lim="400000"/>
          </a:ln>
        </p:spPr>
      </p:pic>
      <p:sp>
        <p:nvSpPr>
          <p:cNvPr id="6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5" name="Textual Question Answering"/>
          <p:cNvSpPr txBox="1"/>
          <p:nvPr>
            <p:ph type="title"/>
          </p:nvPr>
        </p:nvSpPr>
        <p:spPr>
          <a:prstGeom prst="rect">
            <a:avLst/>
          </a:prstGeom>
        </p:spPr>
        <p:txBody>
          <a:bodyPr/>
          <a:lstStyle>
            <a:lvl1pPr>
              <a:defRPr sz="6200"/>
            </a:lvl1pPr>
          </a:lstStyle>
          <a:p>
            <a:pPr/>
            <a:r>
              <a:t>Textual Question Answering</a:t>
            </a:r>
          </a:p>
        </p:txBody>
      </p:sp>
      <p:sp>
        <p:nvSpPr>
          <p:cNvPr id="666" name="(Richardson et al, 2013): MCTest: A Challenge Dataset for the Open-Domain Machine Comprehension of Text"/>
          <p:cNvSpPr txBox="1"/>
          <p:nvPr/>
        </p:nvSpPr>
        <p:spPr>
          <a:xfrm>
            <a:off x="5369431" y="12974132"/>
            <a:ext cx="14661198"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defTabSz="805100">
              <a:spcBef>
                <a:spcPts val="1300"/>
              </a:spcBef>
              <a:defRPr sz="2352">
                <a:solidFill>
                  <a:srgbClr val="011993"/>
                </a:solidFill>
                <a:latin typeface="Georgia"/>
                <a:ea typeface="Georgia"/>
                <a:cs typeface="Georgia"/>
                <a:sym typeface="Georgia"/>
              </a:defRPr>
            </a:lvl1pPr>
          </a:lstStyle>
          <a:p>
            <a:pPr/>
            <a:r>
              <a:t>(Richardson et al, 2013): MCTest: A Challenge Dataset for the Open-Domain Machine Comprehension of Text</a:t>
            </a:r>
          </a:p>
        </p:txBody>
      </p:sp>
      <p:pic>
        <p:nvPicPr>
          <p:cNvPr id="667" name="Image" descr="Image"/>
          <p:cNvPicPr>
            <a:picLocks noChangeAspect="1"/>
          </p:cNvPicPr>
          <p:nvPr/>
        </p:nvPicPr>
        <p:blipFill>
          <a:blip r:embed="rId2">
            <a:extLst/>
          </a:blip>
          <a:stretch>
            <a:fillRect/>
          </a:stretch>
        </p:blipFill>
        <p:spPr>
          <a:xfrm>
            <a:off x="4791510" y="3304757"/>
            <a:ext cx="7134386" cy="8073554"/>
          </a:xfrm>
          <a:prstGeom prst="rect">
            <a:avLst/>
          </a:prstGeom>
          <a:ln w="12700">
            <a:miter lim="400000"/>
          </a:ln>
        </p:spPr>
      </p:pic>
      <p:pic>
        <p:nvPicPr>
          <p:cNvPr id="668" name="Image" descr="Image"/>
          <p:cNvPicPr>
            <a:picLocks noChangeAspect="1"/>
          </p:cNvPicPr>
          <p:nvPr/>
        </p:nvPicPr>
        <p:blipFill>
          <a:blip r:embed="rId3">
            <a:extLst/>
          </a:blip>
          <a:stretch>
            <a:fillRect/>
          </a:stretch>
        </p:blipFill>
        <p:spPr>
          <a:xfrm>
            <a:off x="13049898" y="3871998"/>
            <a:ext cx="7322719" cy="6673660"/>
          </a:xfrm>
          <a:prstGeom prst="rect">
            <a:avLst/>
          </a:prstGeom>
          <a:ln w="12700">
            <a:miter lim="400000"/>
          </a:ln>
        </p:spPr>
      </p:pic>
      <p:sp>
        <p:nvSpPr>
          <p:cNvPr id="669" name="Rounded Rectangle"/>
          <p:cNvSpPr/>
          <p:nvPr/>
        </p:nvSpPr>
        <p:spPr>
          <a:xfrm>
            <a:off x="13202451" y="5638323"/>
            <a:ext cx="2269395" cy="593745"/>
          </a:xfrm>
          <a:prstGeom prst="roundRect">
            <a:avLst>
              <a:gd name="adj" fmla="val 50000"/>
            </a:avLst>
          </a:prstGeom>
          <a:solidFill>
            <a:schemeClr val="accent3">
              <a:alpha val="31074"/>
            </a:schemeClr>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670" name="Rounded Rectangle"/>
          <p:cNvSpPr/>
          <p:nvPr/>
        </p:nvSpPr>
        <p:spPr>
          <a:xfrm>
            <a:off x="13375747" y="8149704"/>
            <a:ext cx="1922801" cy="593744"/>
          </a:xfrm>
          <a:prstGeom prst="roundRect">
            <a:avLst>
              <a:gd name="adj" fmla="val 50000"/>
            </a:avLst>
          </a:prstGeom>
          <a:solidFill>
            <a:schemeClr val="accent1">
              <a:alpha val="31074"/>
            </a:schemeClr>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671" name="Rounded Rectangle"/>
          <p:cNvSpPr/>
          <p:nvPr/>
        </p:nvSpPr>
        <p:spPr>
          <a:xfrm>
            <a:off x="4877022" y="7248896"/>
            <a:ext cx="3294032" cy="365262"/>
          </a:xfrm>
          <a:prstGeom prst="roundRect">
            <a:avLst>
              <a:gd name="adj" fmla="val 50000"/>
            </a:avLst>
          </a:prstGeom>
          <a:solidFill>
            <a:schemeClr val="accent1">
              <a:alpha val="31074"/>
            </a:schemeClr>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672" name="Rounded Rectangle"/>
          <p:cNvSpPr/>
          <p:nvPr/>
        </p:nvSpPr>
        <p:spPr>
          <a:xfrm>
            <a:off x="4893789" y="3266643"/>
            <a:ext cx="6929828" cy="593744"/>
          </a:xfrm>
          <a:prstGeom prst="roundRect">
            <a:avLst>
              <a:gd name="adj" fmla="val 50000"/>
            </a:avLst>
          </a:prstGeom>
          <a:solidFill>
            <a:schemeClr val="accent3">
              <a:alpha val="31074"/>
            </a:schemeClr>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673" name="Rounded Rectangle"/>
          <p:cNvSpPr/>
          <p:nvPr/>
        </p:nvSpPr>
        <p:spPr>
          <a:xfrm>
            <a:off x="9640416" y="6860741"/>
            <a:ext cx="2081439" cy="365262"/>
          </a:xfrm>
          <a:prstGeom prst="roundRect">
            <a:avLst>
              <a:gd name="adj" fmla="val 50000"/>
            </a:avLst>
          </a:prstGeom>
          <a:solidFill>
            <a:schemeClr val="accent1">
              <a:alpha val="31074"/>
            </a:schemeClr>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6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669"/>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67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670"/>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671"/>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73" grpId="5"/>
      <p:bldP build="whole" bldLvl="1" animBg="1" rev="0" advAuto="0" spid="669" grpId="1"/>
      <p:bldP build="whole" bldLvl="1" animBg="1" rev="0" advAuto="0" spid="671" grpId="4"/>
      <p:bldP build="whole" bldLvl="1" animBg="1" rev="0" advAuto="0" spid="672" grpId="2"/>
      <p:bldP build="whole" bldLvl="1" animBg="1" rev="0" advAuto="0" spid="670" grpId="3"/>
    </p:bldLst>
  </p:timing>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6" name="Conversational Question Answering"/>
          <p:cNvSpPr txBox="1"/>
          <p:nvPr>
            <p:ph type="title"/>
          </p:nvPr>
        </p:nvSpPr>
        <p:spPr>
          <a:prstGeom prst="rect">
            <a:avLst/>
          </a:prstGeom>
        </p:spPr>
        <p:txBody>
          <a:bodyPr/>
          <a:lstStyle>
            <a:lvl1pPr>
              <a:defRPr sz="6600"/>
            </a:lvl1pPr>
          </a:lstStyle>
          <a:p>
            <a:pPr/>
            <a:r>
              <a:t>Conversational Question Answering</a:t>
            </a:r>
          </a:p>
        </p:txBody>
      </p:sp>
      <p:sp>
        <p:nvSpPr>
          <p:cNvPr id="677" name="The Virginia governor’s race, billed as the marquee battle of an otherwise anticlimactic 2013 election cycle, is shaping up to be a foregone conclusion. Democrat Terry McAuliffe, the longtime political fixer and moneyman, hasn’t trailed in a poll since M"/>
          <p:cNvSpPr txBox="1"/>
          <p:nvPr/>
        </p:nvSpPr>
        <p:spPr>
          <a:xfrm>
            <a:off x="4737919" y="2854570"/>
            <a:ext cx="15590076" cy="3470276"/>
          </a:xfrm>
          <a:prstGeom prst="rect">
            <a:avLst/>
          </a:prstGeom>
          <a:ln w="50800">
            <a:solidFill>
              <a:srgbClr val="000000"/>
            </a:solidFill>
            <a:prstDash val="sysDot"/>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l"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latin typeface="Helvetica Light"/>
                <a:ea typeface="Helvetica Light"/>
                <a:cs typeface="Helvetica Light"/>
                <a:sym typeface="Helvetica Light"/>
              </a:defRPr>
            </a:lvl1pPr>
          </a:lstStyle>
          <a:p>
            <a:pPr/>
            <a:r>
              <a:t>The Virginia governor’s race, billed as the marquee battle of an otherwise anticlimactic 2013 election cycle, is shaping up to be a foregone conclusion. Democrat Terry McAuliffe, the longtime political fixer and moneyman, hasn’t trailed in a poll since May. Barring a political miracle, Republican Ken Cuccinelli will be delivering a concession speech on Tuesday evening in Richmond. In recent ...</a:t>
            </a:r>
          </a:p>
        </p:txBody>
      </p:sp>
      <p:grpSp>
        <p:nvGrpSpPr>
          <p:cNvPr id="680" name="Group"/>
          <p:cNvGrpSpPr/>
          <p:nvPr/>
        </p:nvGrpSpPr>
        <p:grpSpPr>
          <a:xfrm>
            <a:off x="4978401" y="6771444"/>
            <a:ext cx="15921511" cy="1090806"/>
            <a:chOff x="0" y="0"/>
            <a:chExt cx="15921509" cy="1090805"/>
          </a:xfrm>
        </p:grpSpPr>
        <p:sp>
          <p:nvSpPr>
            <p:cNvPr id="678" name="Q: What are the candidates running for?"/>
            <p:cNvSpPr txBox="1"/>
            <p:nvPr/>
          </p:nvSpPr>
          <p:spPr>
            <a:xfrm>
              <a:off x="0" y="0"/>
              <a:ext cx="10510648" cy="1090806"/>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l" defTabSz="1285875">
                <a:spcBef>
                  <a:spcPts val="800"/>
                </a:spcBef>
                <a:defRPr sz="3600">
                  <a:solidFill>
                    <a:srgbClr val="011993"/>
                  </a:solidFill>
                  <a:latin typeface="Helvetica Light"/>
                  <a:ea typeface="Helvetica Light"/>
                  <a:cs typeface="Helvetica Light"/>
                  <a:sym typeface="Helvetica Light"/>
                </a:defRPr>
              </a:pPr>
              <a:r>
                <a:t>Q: What are the candidates </a:t>
              </a:r>
              <a:r>
                <a:rPr b="1">
                  <a:latin typeface="Helvetica"/>
                  <a:ea typeface="Helvetica"/>
                  <a:cs typeface="Helvetica"/>
                  <a:sym typeface="Helvetica"/>
                </a:rPr>
                <a:t>running</a:t>
              </a:r>
              <a:r>
                <a:t> for?</a:t>
              </a:r>
            </a:p>
          </p:txBody>
        </p:sp>
        <p:sp>
          <p:nvSpPr>
            <p:cNvPr id="679" name="A: Governor"/>
            <p:cNvSpPr txBox="1"/>
            <p:nvPr/>
          </p:nvSpPr>
          <p:spPr>
            <a:xfrm>
              <a:off x="10647841" y="0"/>
              <a:ext cx="5273669" cy="1090806"/>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lvl1pPr algn="l" defTabSz="1285875">
                <a:spcBef>
                  <a:spcPts val="800"/>
                </a:spcBef>
                <a:defRPr sz="3600">
                  <a:solidFill>
                    <a:srgbClr val="941100"/>
                  </a:solidFill>
                  <a:latin typeface="Helvetica Light"/>
                  <a:ea typeface="Helvetica Light"/>
                  <a:cs typeface="Helvetica Light"/>
                  <a:sym typeface="Helvetica Light"/>
                </a:defRPr>
              </a:lvl1pPr>
            </a:lstStyle>
            <a:p>
              <a:pPr/>
              <a:r>
                <a:t>A: Governor</a:t>
              </a:r>
            </a:p>
          </p:txBody>
        </p:sp>
      </p:grpSp>
      <p:sp>
        <p:nvSpPr>
          <p:cNvPr id="681" name="A: Virginia"/>
          <p:cNvSpPr txBox="1"/>
          <p:nvPr/>
        </p:nvSpPr>
        <p:spPr>
          <a:xfrm>
            <a:off x="15644102" y="7630242"/>
            <a:ext cx="5273669" cy="109080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lstStyle>
            <a:lvl1pPr algn="l" defTabSz="1285875">
              <a:spcBef>
                <a:spcPts val="800"/>
              </a:spcBef>
              <a:defRPr sz="3600">
                <a:solidFill>
                  <a:srgbClr val="941100"/>
                </a:solidFill>
                <a:latin typeface="Helvetica Light"/>
                <a:ea typeface="Helvetica Light"/>
                <a:cs typeface="Helvetica Light"/>
                <a:sym typeface="Helvetica Light"/>
              </a:defRPr>
            </a:lvl1pPr>
          </a:lstStyle>
          <a:p>
            <a:pPr/>
            <a:r>
              <a:t>A: Virginia</a:t>
            </a:r>
          </a:p>
        </p:txBody>
      </p:sp>
      <p:sp>
        <p:nvSpPr>
          <p:cNvPr id="682" name="Q: Who is the democratic candidate?"/>
          <p:cNvSpPr txBox="1"/>
          <p:nvPr/>
        </p:nvSpPr>
        <p:spPr>
          <a:xfrm>
            <a:off x="4978401" y="8647471"/>
            <a:ext cx="10510649" cy="109080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lstStyle>
            <a:lvl1pPr algn="l" defTabSz="1285875">
              <a:spcBef>
                <a:spcPts val="800"/>
              </a:spcBef>
              <a:defRPr sz="3600">
                <a:solidFill>
                  <a:srgbClr val="011993"/>
                </a:solidFill>
                <a:latin typeface="Helvetica Light"/>
                <a:ea typeface="Helvetica Light"/>
                <a:cs typeface="Helvetica Light"/>
                <a:sym typeface="Helvetica Light"/>
              </a:defRPr>
            </a:lvl1pPr>
          </a:lstStyle>
          <a:p>
            <a:pPr/>
            <a:r>
              <a:t>Q: Who is the democratic candidate?</a:t>
            </a:r>
          </a:p>
        </p:txBody>
      </p:sp>
      <p:sp>
        <p:nvSpPr>
          <p:cNvPr id="683" name="A: Terry McAuliffe"/>
          <p:cNvSpPr txBox="1"/>
          <p:nvPr/>
        </p:nvSpPr>
        <p:spPr>
          <a:xfrm>
            <a:off x="15626243" y="8593893"/>
            <a:ext cx="5273669" cy="109080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lstStyle/>
          <a:p>
            <a:pPr algn="l" defTabSz="1285875">
              <a:spcBef>
                <a:spcPts val="800"/>
              </a:spcBef>
              <a:defRPr sz="3600">
                <a:solidFill>
                  <a:srgbClr val="941100"/>
                </a:solidFill>
                <a:latin typeface="Helvetica Light"/>
                <a:ea typeface="Helvetica Light"/>
                <a:cs typeface="Helvetica Light"/>
                <a:sym typeface="Helvetica Light"/>
              </a:defRPr>
            </a:pPr>
            <a:r>
              <a:t>A: </a:t>
            </a:r>
            <a:r>
              <a:rPr>
                <a:solidFill>
                  <a:srgbClr val="971817"/>
                </a:solidFill>
              </a:rPr>
              <a:t>Terry McAuliffe</a:t>
            </a:r>
          </a:p>
        </p:txBody>
      </p:sp>
      <p:sp>
        <p:nvSpPr>
          <p:cNvPr id="684" name="A: Ken Cuccinelli"/>
          <p:cNvSpPr txBox="1"/>
          <p:nvPr/>
        </p:nvSpPr>
        <p:spPr>
          <a:xfrm>
            <a:off x="15679821" y="9553126"/>
            <a:ext cx="5273669" cy="109080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lstStyle/>
          <a:p>
            <a:pPr algn="l" defTabSz="1285875">
              <a:spcBef>
                <a:spcPts val="800"/>
              </a:spcBef>
              <a:defRPr sz="3600">
                <a:solidFill>
                  <a:srgbClr val="941100"/>
                </a:solidFill>
                <a:latin typeface="Helvetica Light"/>
                <a:ea typeface="Helvetica Light"/>
                <a:cs typeface="Helvetica Light"/>
                <a:sym typeface="Helvetica Light"/>
              </a:defRPr>
            </a:pPr>
            <a:r>
              <a:t>A: </a:t>
            </a:r>
            <a:r>
              <a:rPr>
                <a:solidFill>
                  <a:srgbClr val="660B04"/>
                </a:solidFill>
              </a:rPr>
              <a:t>Ken Cuccinelli</a:t>
            </a:r>
          </a:p>
        </p:txBody>
      </p:sp>
      <p:sp>
        <p:nvSpPr>
          <p:cNvPr id="685" name="Q: Which of them is winning?"/>
          <p:cNvSpPr txBox="1"/>
          <p:nvPr/>
        </p:nvSpPr>
        <p:spPr>
          <a:xfrm>
            <a:off x="4978401" y="11487527"/>
            <a:ext cx="10510649" cy="109080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lstStyle/>
          <a:p>
            <a:pPr algn="l" defTabSz="1285875">
              <a:spcBef>
                <a:spcPts val="800"/>
              </a:spcBef>
              <a:defRPr sz="3600">
                <a:solidFill>
                  <a:srgbClr val="011993"/>
                </a:solidFill>
                <a:latin typeface="Helvetica Light"/>
                <a:ea typeface="Helvetica Light"/>
                <a:cs typeface="Helvetica Light"/>
                <a:sym typeface="Helvetica Light"/>
              </a:defRPr>
            </a:pPr>
            <a:r>
              <a:t>Q: Which of </a:t>
            </a:r>
            <a:r>
              <a:rPr b="1">
                <a:latin typeface="Helvetica"/>
                <a:ea typeface="Helvetica"/>
                <a:cs typeface="Helvetica"/>
                <a:sym typeface="Helvetica"/>
              </a:rPr>
              <a:t>them</a:t>
            </a:r>
            <a:r>
              <a:t> is winning?</a:t>
            </a:r>
          </a:p>
        </p:txBody>
      </p:sp>
      <p:sp>
        <p:nvSpPr>
          <p:cNvPr id="686" name="A: Republican"/>
          <p:cNvSpPr txBox="1"/>
          <p:nvPr/>
        </p:nvSpPr>
        <p:spPr>
          <a:xfrm>
            <a:off x="15679821" y="10640124"/>
            <a:ext cx="5273669" cy="1090806"/>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lstStyle>
            <a:lvl1pPr algn="l" defTabSz="1285875">
              <a:spcBef>
                <a:spcPts val="800"/>
              </a:spcBef>
              <a:defRPr sz="3600">
                <a:solidFill>
                  <a:srgbClr val="941100"/>
                </a:solidFill>
                <a:latin typeface="Helvetica Light"/>
                <a:ea typeface="Helvetica Light"/>
                <a:cs typeface="Helvetica Light"/>
                <a:sym typeface="Helvetica Light"/>
              </a:defRPr>
            </a:lvl1pPr>
          </a:lstStyle>
          <a:p>
            <a:pPr/>
            <a:r>
              <a:t>A: Republican</a:t>
            </a:r>
          </a:p>
        </p:txBody>
      </p:sp>
      <p:grpSp>
        <p:nvGrpSpPr>
          <p:cNvPr id="689" name="Group"/>
          <p:cNvGrpSpPr/>
          <p:nvPr/>
        </p:nvGrpSpPr>
        <p:grpSpPr>
          <a:xfrm>
            <a:off x="4960542" y="9127206"/>
            <a:ext cx="10710936" cy="1552446"/>
            <a:chOff x="0" y="0"/>
            <a:chExt cx="10710935" cy="1552444"/>
          </a:xfrm>
        </p:grpSpPr>
        <p:sp>
          <p:nvSpPr>
            <p:cNvPr id="687" name="Q: Who is his opponent?"/>
            <p:cNvSpPr txBox="1"/>
            <p:nvPr/>
          </p:nvSpPr>
          <p:spPr>
            <a:xfrm>
              <a:off x="0" y="461639"/>
              <a:ext cx="10510648" cy="1090806"/>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l" defTabSz="1285875">
                <a:spcBef>
                  <a:spcPts val="800"/>
                </a:spcBef>
                <a:defRPr sz="3600">
                  <a:solidFill>
                    <a:srgbClr val="011993"/>
                  </a:solidFill>
                  <a:latin typeface="Helvetica Light"/>
                  <a:ea typeface="Helvetica Light"/>
                  <a:cs typeface="Helvetica Light"/>
                  <a:sym typeface="Helvetica Light"/>
                </a:defRPr>
              </a:pPr>
              <a:r>
                <a:t>Q: Who is </a:t>
              </a:r>
              <a:r>
                <a:rPr b="1">
                  <a:latin typeface="Helvetica"/>
                  <a:ea typeface="Helvetica"/>
                  <a:cs typeface="Helvetica"/>
                  <a:sym typeface="Helvetica"/>
                </a:rPr>
                <a:t>his</a:t>
              </a:r>
              <a:r>
                <a:t> opponent?</a:t>
              </a:r>
            </a:p>
          </p:txBody>
        </p:sp>
        <p:sp>
          <p:nvSpPr>
            <p:cNvPr id="688" name="Line"/>
            <p:cNvSpPr/>
            <p:nvPr/>
          </p:nvSpPr>
          <p:spPr>
            <a:xfrm>
              <a:off x="3086850" y="0"/>
              <a:ext cx="7624086" cy="5933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538" y="17181"/>
                    <a:pt x="5088" y="14354"/>
                    <a:pt x="7641" y="13120"/>
                  </a:cubicBezTo>
                  <a:cubicBezTo>
                    <a:pt x="11039" y="11477"/>
                    <a:pt x="14453" y="12657"/>
                    <a:pt x="17843" y="7844"/>
                  </a:cubicBezTo>
                  <a:cubicBezTo>
                    <a:pt x="19105" y="6053"/>
                    <a:pt x="20359" y="3435"/>
                    <a:pt x="21600" y="0"/>
                  </a:cubicBezTo>
                </a:path>
              </a:pathLst>
            </a:custGeom>
            <a:noFill/>
            <a:ln w="25400" cap="flat">
              <a:solidFill>
                <a:srgbClr val="000000"/>
              </a:solidFill>
              <a:prstDash val="solid"/>
              <a:miter lim="400000"/>
            </a:ln>
            <a:effectLst/>
          </p:spPr>
          <p:txBody>
            <a:bodyPr wrap="square" lIns="71437" tIns="71437" rIns="71437" bIns="71437" numCol="1" anchor="ctr">
              <a:noAutofit/>
            </a:bodyPr>
            <a:lstStyle/>
            <a:p>
              <a:pPr>
                <a:defRPr sz="3200">
                  <a:solidFill>
                    <a:srgbClr val="FFFFFF"/>
                  </a:solidFill>
                  <a:effectLst>
                    <a:outerShdw sx="100000" sy="100000" kx="0" ky="0" algn="b" rotWithShape="0" blurRad="25400" dist="23998" dir="2700000">
                      <a:srgbClr val="000000">
                        <a:alpha val="31034"/>
                      </a:srgbClr>
                    </a:outerShdw>
                  </a:effectLst>
                  <a:latin typeface="Helvetica Light"/>
                  <a:ea typeface="Helvetica Light"/>
                  <a:cs typeface="Helvetica Light"/>
                  <a:sym typeface="Helvetica Light"/>
                </a:defRPr>
              </a:pPr>
            </a:p>
          </p:txBody>
        </p:sp>
      </p:grpSp>
      <p:grpSp>
        <p:nvGrpSpPr>
          <p:cNvPr id="692" name="Group"/>
          <p:cNvGrpSpPr/>
          <p:nvPr/>
        </p:nvGrpSpPr>
        <p:grpSpPr>
          <a:xfrm>
            <a:off x="4996260" y="10143642"/>
            <a:ext cx="10709662" cy="1491639"/>
            <a:chOff x="0" y="0"/>
            <a:chExt cx="10709660" cy="1491638"/>
          </a:xfrm>
        </p:grpSpPr>
        <p:sp>
          <p:nvSpPr>
            <p:cNvPr id="690" name="Q: What party does he belong to?"/>
            <p:cNvSpPr txBox="1"/>
            <p:nvPr/>
          </p:nvSpPr>
          <p:spPr>
            <a:xfrm>
              <a:off x="0" y="400833"/>
              <a:ext cx="10510648" cy="1090806"/>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l" defTabSz="1285875">
                <a:spcBef>
                  <a:spcPts val="800"/>
                </a:spcBef>
                <a:defRPr sz="3600">
                  <a:solidFill>
                    <a:srgbClr val="011993"/>
                  </a:solidFill>
                  <a:latin typeface="Helvetica Light"/>
                  <a:ea typeface="Helvetica Light"/>
                  <a:cs typeface="Helvetica Light"/>
                  <a:sym typeface="Helvetica Light"/>
                </a:defRPr>
              </a:pPr>
              <a:r>
                <a:t>Q: What party does </a:t>
              </a:r>
              <a:r>
                <a:rPr b="1">
                  <a:latin typeface="Helvetica"/>
                  <a:ea typeface="Helvetica"/>
                  <a:cs typeface="Helvetica"/>
                  <a:sym typeface="Helvetica"/>
                </a:rPr>
                <a:t>he</a:t>
              </a:r>
              <a:r>
                <a:t> belong to?</a:t>
              </a:r>
            </a:p>
          </p:txBody>
        </p:sp>
        <p:sp>
          <p:nvSpPr>
            <p:cNvPr id="691" name="Line"/>
            <p:cNvSpPr/>
            <p:nvPr/>
          </p:nvSpPr>
          <p:spPr>
            <a:xfrm>
              <a:off x="5322871" y="0"/>
              <a:ext cx="5386790" cy="7134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326" y="16691"/>
                    <a:pt x="4689" y="13726"/>
                    <a:pt x="7073" y="12768"/>
                  </a:cubicBezTo>
                  <a:cubicBezTo>
                    <a:pt x="9716" y="11707"/>
                    <a:pt x="12543" y="12124"/>
                    <a:pt x="15170" y="9626"/>
                  </a:cubicBezTo>
                  <a:cubicBezTo>
                    <a:pt x="16513" y="8349"/>
                    <a:pt x="17851" y="6151"/>
                    <a:pt x="19117" y="6511"/>
                  </a:cubicBezTo>
                  <a:cubicBezTo>
                    <a:pt x="19859" y="6722"/>
                    <a:pt x="20621" y="7624"/>
                    <a:pt x="21262" y="3452"/>
                  </a:cubicBezTo>
                  <a:cubicBezTo>
                    <a:pt x="21407" y="2512"/>
                    <a:pt x="21523" y="1334"/>
                    <a:pt x="21600" y="0"/>
                  </a:cubicBezTo>
                </a:path>
              </a:pathLst>
            </a:custGeom>
            <a:noFill/>
            <a:ln w="25400" cap="flat">
              <a:solidFill>
                <a:srgbClr val="000000"/>
              </a:solidFill>
              <a:prstDash val="solid"/>
              <a:miter lim="400000"/>
            </a:ln>
            <a:effectLst/>
          </p:spPr>
          <p:txBody>
            <a:bodyPr wrap="square" lIns="71437" tIns="71437" rIns="71437" bIns="71437" numCol="1" anchor="ctr">
              <a:noAutofit/>
            </a:bodyPr>
            <a:lstStyle/>
            <a:p>
              <a:pPr>
                <a:defRPr sz="3200">
                  <a:solidFill>
                    <a:srgbClr val="FFFFFF"/>
                  </a:solidFill>
                  <a:effectLst>
                    <a:outerShdw sx="100000" sy="100000" kx="0" ky="0" algn="b" rotWithShape="0" blurRad="25400" dist="23998" dir="2700000">
                      <a:srgbClr val="000000">
                        <a:alpha val="31034"/>
                      </a:srgbClr>
                    </a:outerShdw>
                  </a:effectLst>
                  <a:latin typeface="Helvetica Light"/>
                  <a:ea typeface="Helvetica Light"/>
                  <a:cs typeface="Helvetica Light"/>
                  <a:sym typeface="Helvetica Light"/>
                </a:defRPr>
              </a:pPr>
            </a:p>
          </p:txBody>
        </p:sp>
      </p:grpSp>
      <p:grpSp>
        <p:nvGrpSpPr>
          <p:cNvPr id="695" name="Group"/>
          <p:cNvGrpSpPr/>
          <p:nvPr/>
        </p:nvGrpSpPr>
        <p:grpSpPr>
          <a:xfrm>
            <a:off x="4978401" y="7523640"/>
            <a:ext cx="10510649" cy="1286149"/>
            <a:chOff x="0" y="0"/>
            <a:chExt cx="10510647" cy="1286147"/>
          </a:xfrm>
        </p:grpSpPr>
        <p:sp>
          <p:nvSpPr>
            <p:cNvPr id="693" name="Q: Where?"/>
            <p:cNvSpPr txBox="1"/>
            <p:nvPr/>
          </p:nvSpPr>
          <p:spPr>
            <a:xfrm>
              <a:off x="0" y="195342"/>
              <a:ext cx="10510648" cy="1090806"/>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algn="l" defTabSz="1285875">
                <a:spcBef>
                  <a:spcPts val="800"/>
                </a:spcBef>
                <a:defRPr sz="3600">
                  <a:solidFill>
                    <a:srgbClr val="011993"/>
                  </a:solidFill>
                  <a:latin typeface="Helvetica Light"/>
                  <a:ea typeface="Helvetica Light"/>
                  <a:cs typeface="Helvetica Light"/>
                  <a:sym typeface="Helvetica Light"/>
                </a:defRPr>
              </a:pPr>
              <a:r>
                <a:t>Q: </a:t>
              </a:r>
              <a:r>
                <a:rPr b="1">
                  <a:latin typeface="Helvetica"/>
                  <a:ea typeface="Helvetica"/>
                  <a:cs typeface="Helvetica"/>
                  <a:sym typeface="Helvetica"/>
                </a:rPr>
                <a:t>Where?</a:t>
              </a:r>
            </a:p>
          </p:txBody>
        </p:sp>
        <p:sp>
          <p:nvSpPr>
            <p:cNvPr id="694" name="Line"/>
            <p:cNvSpPr/>
            <p:nvPr/>
          </p:nvSpPr>
          <p:spPr>
            <a:xfrm>
              <a:off x="2811624" y="0"/>
              <a:ext cx="4929004" cy="7534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558" y="19305"/>
                    <a:pt x="5044" y="16399"/>
                    <a:pt x="7501" y="13162"/>
                  </a:cubicBezTo>
                  <a:cubicBezTo>
                    <a:pt x="9543" y="10471"/>
                    <a:pt x="11636" y="6961"/>
                    <a:pt x="13704" y="5071"/>
                  </a:cubicBezTo>
                  <a:cubicBezTo>
                    <a:pt x="15060" y="3832"/>
                    <a:pt x="16419" y="3197"/>
                    <a:pt x="17749" y="2613"/>
                  </a:cubicBezTo>
                  <a:cubicBezTo>
                    <a:pt x="18895" y="2109"/>
                    <a:pt x="20029" y="1433"/>
                    <a:pt x="21241" y="338"/>
                  </a:cubicBezTo>
                  <a:cubicBezTo>
                    <a:pt x="21361" y="229"/>
                    <a:pt x="21480" y="117"/>
                    <a:pt x="21600" y="0"/>
                  </a:cubicBezTo>
                </a:path>
              </a:pathLst>
            </a:custGeom>
            <a:noFill/>
            <a:ln w="25400" cap="flat">
              <a:solidFill>
                <a:srgbClr val="000000"/>
              </a:solidFill>
              <a:prstDash val="solid"/>
              <a:miter lim="400000"/>
            </a:ln>
            <a:effectLst/>
          </p:spPr>
          <p:txBody>
            <a:bodyPr wrap="square" lIns="71437" tIns="71437" rIns="71437" bIns="71437" numCol="1" anchor="ctr">
              <a:noAutofit/>
            </a:bodyPr>
            <a:lstStyle/>
            <a:p>
              <a:pPr>
                <a:defRPr sz="3200">
                  <a:solidFill>
                    <a:srgbClr val="FFFFFF"/>
                  </a:solidFill>
                  <a:effectLst>
                    <a:outerShdw sx="100000" sy="100000" kx="0" ky="0" algn="b" rotWithShape="0" blurRad="25400" dist="23998" dir="2700000">
                      <a:srgbClr val="000000">
                        <a:alpha val="31034"/>
                      </a:srgbClr>
                    </a:outerShdw>
                  </a:effectLst>
                  <a:latin typeface="Helvetica Light"/>
                  <a:ea typeface="Helvetica Light"/>
                  <a:cs typeface="Helvetica Light"/>
                  <a:sym typeface="Helvetica Light"/>
                </a:defRPr>
              </a:pPr>
            </a:p>
          </p:txBody>
        </p:sp>
      </p:grpSp>
      <p:sp>
        <p:nvSpPr>
          <p:cNvPr id="696" name="(Reddy &amp; Chen et al, 2019): CoQA: A Conversational Question Answering Challenge"/>
          <p:cNvSpPr txBox="1"/>
          <p:nvPr/>
        </p:nvSpPr>
        <p:spPr>
          <a:xfrm>
            <a:off x="6252810" y="12974132"/>
            <a:ext cx="13615339"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600">
                <a:solidFill>
                  <a:srgbClr val="011993"/>
                </a:solidFill>
                <a:latin typeface="Georgia"/>
                <a:ea typeface="Georgia"/>
                <a:cs typeface="Georgia"/>
                <a:sym typeface="Georgia"/>
              </a:defRPr>
            </a:lvl1pPr>
          </a:lstStyle>
          <a:p>
            <a:pPr/>
            <a:r>
              <a:t>(Reddy &amp; Chen et al, 2019): CoQA: A Conversational Question Answering Challenge</a:t>
            </a:r>
          </a:p>
        </p:txBody>
      </p:sp>
      <p:sp>
        <p:nvSpPr>
          <p:cNvPr id="6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9" name="Long-form Question Answering"/>
          <p:cNvSpPr txBox="1"/>
          <p:nvPr>
            <p:ph type="title"/>
          </p:nvPr>
        </p:nvSpPr>
        <p:spPr>
          <a:prstGeom prst="rect">
            <a:avLst/>
          </a:prstGeom>
        </p:spPr>
        <p:txBody>
          <a:bodyPr/>
          <a:lstStyle/>
          <a:p>
            <a:pPr/>
            <a:r>
              <a:t>Long-form Question Answering</a:t>
            </a:r>
          </a:p>
        </p:txBody>
      </p:sp>
      <p:pic>
        <p:nvPicPr>
          <p:cNvPr id="700" name="Image" descr="Image"/>
          <p:cNvPicPr>
            <a:picLocks noChangeAspect="1"/>
          </p:cNvPicPr>
          <p:nvPr/>
        </p:nvPicPr>
        <p:blipFill>
          <a:blip r:embed="rId2">
            <a:extLst/>
          </a:blip>
          <a:stretch>
            <a:fillRect/>
          </a:stretch>
        </p:blipFill>
        <p:spPr>
          <a:xfrm>
            <a:off x="5139389" y="3606954"/>
            <a:ext cx="14854629" cy="8355729"/>
          </a:xfrm>
          <a:prstGeom prst="rect">
            <a:avLst/>
          </a:prstGeom>
          <a:ln w="12700">
            <a:miter lim="400000"/>
          </a:ln>
        </p:spPr>
      </p:pic>
      <p:sp>
        <p:nvSpPr>
          <p:cNvPr id="701" name="Text"/>
          <p:cNvSpPr txBox="1"/>
          <p:nvPr/>
        </p:nvSpPr>
        <p:spPr>
          <a:xfrm>
            <a:off x="10290395" y="6665912"/>
            <a:ext cx="206376" cy="3841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defTabSz="642937">
              <a:lnSpc>
                <a:spcPts val="3800"/>
              </a:lnSpc>
              <a:defRPr sz="1600" u="sng">
                <a:solidFill>
                  <a:srgbClr val="0000EE"/>
                </a:solidFill>
                <a:latin typeface="Times Roman"/>
                <a:ea typeface="Times Roman"/>
                <a:cs typeface="Times Roman"/>
                <a:sym typeface="Times Roman"/>
                <a:hlinkClick r:id="rId3" invalidUrl="" action="" tgtFrame="" tooltip="" history="1" highlightClick="0" endSnd="0"/>
              </a:defRPr>
            </a:lvl1pPr>
          </a:lstStyle>
          <a:p>
            <a:pPr/>
            <a:r>
              <a:rPr>
                <a:hlinkClick r:id="rId3" invalidUrl="" action="" tgtFrame="" tooltip="" history="1" highlightClick="0" endSnd="0"/>
              </a:rPr>
              <a:t> </a:t>
            </a:r>
          </a:p>
        </p:txBody>
      </p:sp>
      <p:sp>
        <p:nvSpPr>
          <p:cNvPr id="702" name="https://ai.facebook.com/blog/longform-qa/ (Fan et al, 2019): ELI5: Long Form Question Answering"/>
          <p:cNvSpPr txBox="1"/>
          <p:nvPr/>
        </p:nvSpPr>
        <p:spPr>
          <a:xfrm>
            <a:off x="7861089" y="12581473"/>
            <a:ext cx="9411229" cy="102086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spcBef>
                <a:spcPts val="1400"/>
              </a:spcBef>
              <a:defRPr sz="2600">
                <a:solidFill>
                  <a:srgbClr val="011993"/>
                </a:solidFill>
                <a:latin typeface="Georgia"/>
                <a:ea typeface="Georgia"/>
                <a:cs typeface="Georgia"/>
                <a:sym typeface="Georgia"/>
              </a:defRPr>
            </a:pPr>
            <a:r>
              <a:rPr u="sng">
                <a:hlinkClick r:id="rId3" invalidUrl="" action="" tgtFrame="" tooltip="" history="1" highlightClick="0" endSnd="0"/>
              </a:rPr>
              <a:t>https://ai.facebook.com/blog/longform-qa/</a:t>
            </a:r>
            <a:br/>
            <a:r>
              <a:t>(Fan et al, 2019): ELI5: Long Form Question Answering</a:t>
            </a:r>
          </a:p>
        </p:txBody>
      </p:sp>
      <p:sp>
        <p:nvSpPr>
          <p:cNvPr id="703" name="Abstractive:…"/>
          <p:cNvSpPr txBox="1"/>
          <p:nvPr>
            <p:ph type="body" sz="quarter" idx="1"/>
          </p:nvPr>
        </p:nvSpPr>
        <p:spPr>
          <a:xfrm>
            <a:off x="334836" y="6297455"/>
            <a:ext cx="4516835" cy="3390694"/>
          </a:xfrm>
          <a:prstGeom prst="rect">
            <a:avLst/>
          </a:prstGeom>
          <a:ln w="101600">
            <a:solidFill>
              <a:schemeClr val="accent1">
                <a:lumOff val="-13575"/>
              </a:schemeClr>
            </a:solidFill>
          </a:ln>
        </p:spPr>
        <p:txBody>
          <a:bodyPr/>
          <a:lstStyle/>
          <a:p>
            <a:pPr marL="0" indent="0" defTabSz="361188">
              <a:lnSpc>
                <a:spcPct val="117999"/>
              </a:lnSpc>
              <a:spcBef>
                <a:spcPts val="0"/>
              </a:spcBef>
              <a:buSzTx/>
              <a:buNone/>
              <a:defRPr sz="3476">
                <a:latin typeface="Helvetica Neue"/>
                <a:ea typeface="Helvetica Neue"/>
                <a:cs typeface="Helvetica Neue"/>
                <a:sym typeface="Helvetica Neue"/>
              </a:defRPr>
            </a:pPr>
            <a:r>
              <a:t>Abstractive:</a:t>
            </a:r>
          </a:p>
          <a:p>
            <a:pPr marL="0" indent="0" defTabSz="361188">
              <a:lnSpc>
                <a:spcPct val="117999"/>
              </a:lnSpc>
              <a:spcBef>
                <a:spcPts val="0"/>
              </a:spcBef>
              <a:buSzTx/>
              <a:buNone/>
              <a:defRPr sz="3476">
                <a:latin typeface="Helvetica Neue"/>
                <a:ea typeface="Helvetica Neue"/>
                <a:cs typeface="Helvetica Neue"/>
                <a:sym typeface="Helvetica Neue"/>
              </a:defRPr>
            </a:pPr>
            <a:r>
              <a:t>Answer made up of novel words and sentences composed through paraphrasing</a:t>
            </a:r>
          </a:p>
        </p:txBody>
      </p:sp>
      <p:sp>
        <p:nvSpPr>
          <p:cNvPr id="704" name="Extractive:…"/>
          <p:cNvSpPr txBox="1"/>
          <p:nvPr/>
        </p:nvSpPr>
        <p:spPr>
          <a:xfrm>
            <a:off x="20281737" y="6089471"/>
            <a:ext cx="3713162" cy="3390694"/>
          </a:xfrm>
          <a:prstGeom prst="rect">
            <a:avLst/>
          </a:prstGeom>
          <a:ln w="101600">
            <a:solidFill>
              <a:schemeClr val="accent1">
                <a:lumOff val="-13575"/>
              </a:schemeClr>
            </a:solidFill>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defTabSz="329184">
              <a:lnSpc>
                <a:spcPct val="117999"/>
              </a:lnSpc>
              <a:defRPr sz="3168"/>
            </a:pPr>
            <a:r>
              <a:t>Extractive:</a:t>
            </a:r>
          </a:p>
          <a:p>
            <a:pPr algn="l" defTabSz="329184">
              <a:lnSpc>
                <a:spcPct val="117999"/>
              </a:lnSpc>
              <a:defRPr sz="3168"/>
            </a:pPr>
            <a:r>
              <a:t>Select excerpts (extracts) and concatenate them to form the answer.</a:t>
            </a:r>
          </a:p>
        </p:txBody>
      </p:sp>
      <p:sp>
        <p:nvSpPr>
          <p:cNvPr id="7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03" grpId="1"/>
      <p:bldP build="whole" bldLvl="1" animBg="1" rev="0" advAuto="0" spid="704" grpId="2"/>
    </p:bldLst>
  </p:timing>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7" name="Open-domain Question Answering"/>
          <p:cNvSpPr txBox="1"/>
          <p:nvPr>
            <p:ph type="title"/>
          </p:nvPr>
        </p:nvSpPr>
        <p:spPr>
          <a:prstGeom prst="rect">
            <a:avLst/>
          </a:prstGeom>
        </p:spPr>
        <p:txBody>
          <a:bodyPr/>
          <a:lstStyle>
            <a:lvl1pPr>
              <a:defRPr sz="6600"/>
            </a:lvl1pPr>
          </a:lstStyle>
          <a:p>
            <a:pPr/>
            <a:r>
              <a:t>Open-domain Question Answering</a:t>
            </a:r>
          </a:p>
        </p:txBody>
      </p:sp>
      <p:sp>
        <p:nvSpPr>
          <p:cNvPr id="708" name="(Chen et al, 2017): Reading Wikipedia to Answer Open-Domain Questions"/>
          <p:cNvSpPr txBox="1"/>
          <p:nvPr/>
        </p:nvSpPr>
        <p:spPr>
          <a:xfrm>
            <a:off x="7336008" y="12919971"/>
            <a:ext cx="10137257" cy="7487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200">
                <a:solidFill>
                  <a:srgbClr val="011993"/>
                </a:solidFill>
                <a:latin typeface="Georgia"/>
                <a:ea typeface="Georgia"/>
                <a:cs typeface="Georgia"/>
                <a:sym typeface="Georgia"/>
              </a:defRPr>
            </a:lvl1pPr>
          </a:lstStyle>
          <a:p>
            <a:pPr/>
            <a:r>
              <a:t>(Chen et al, 2017): Reading Wikipedia to Answer Open-Domain Questions</a:t>
            </a:r>
          </a:p>
        </p:txBody>
      </p:sp>
      <p:pic>
        <p:nvPicPr>
          <p:cNvPr id="709" name="Image" descr="Image"/>
          <p:cNvPicPr>
            <a:picLocks noChangeAspect="1"/>
          </p:cNvPicPr>
          <p:nvPr/>
        </p:nvPicPr>
        <p:blipFill>
          <a:blip r:embed="rId3">
            <a:extLst/>
          </a:blip>
          <a:srcRect l="0" t="13985" r="0" b="0"/>
          <a:stretch>
            <a:fillRect/>
          </a:stretch>
        </p:blipFill>
        <p:spPr>
          <a:xfrm>
            <a:off x="6801483" y="3085174"/>
            <a:ext cx="15381592" cy="9702260"/>
          </a:xfrm>
          <a:prstGeom prst="rect">
            <a:avLst/>
          </a:prstGeom>
          <a:ln w="12700">
            <a:miter lim="400000"/>
          </a:ln>
        </p:spPr>
      </p:pic>
      <p:sp>
        <p:nvSpPr>
          <p:cNvPr id="710" name="DrQA"/>
          <p:cNvSpPr txBox="1"/>
          <p:nvPr/>
        </p:nvSpPr>
        <p:spPr>
          <a:xfrm>
            <a:off x="4886225" y="3488956"/>
            <a:ext cx="1509433" cy="748797"/>
          </a:xfrm>
          <a:prstGeom prst="rect">
            <a:avLst/>
          </a:prstGeom>
          <a:solidFill>
            <a:srgbClr val="011993"/>
          </a:solidFill>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800">
                <a:solidFill>
                  <a:srgbClr val="FFFFFF"/>
                </a:solidFill>
                <a:latin typeface="Georgia"/>
                <a:ea typeface="Georgia"/>
                <a:cs typeface="Georgia"/>
                <a:sym typeface="Georgia"/>
              </a:defRPr>
            </a:lvl1pPr>
          </a:lstStyle>
          <a:p>
            <a:pPr/>
            <a:r>
              <a:t>DrQA</a:t>
            </a:r>
          </a:p>
        </p:txBody>
      </p:sp>
      <p:sp>
        <p:nvSpPr>
          <p:cNvPr id="711" name="Factored into two parts:…"/>
          <p:cNvSpPr txBox="1"/>
          <p:nvPr>
            <p:ph type="body" sz="quarter" idx="1"/>
          </p:nvPr>
        </p:nvSpPr>
        <p:spPr>
          <a:xfrm>
            <a:off x="223284" y="4699051"/>
            <a:ext cx="6227221" cy="7129799"/>
          </a:xfrm>
          <a:prstGeom prst="rect">
            <a:avLst/>
          </a:prstGeom>
        </p:spPr>
        <p:txBody>
          <a:bodyPr/>
          <a:lstStyle/>
          <a:p>
            <a:pPr/>
            <a:r>
              <a:t>Factored into two parts:</a:t>
            </a:r>
          </a:p>
          <a:p>
            <a:pPr lvl="1"/>
            <a:r>
              <a:t>Find documents that might contain an answer (handled with traditional i</a:t>
            </a:r>
            <a:r>
              <a:rPr>
                <a:solidFill>
                  <a:schemeClr val="accent1">
                    <a:lumOff val="-13575"/>
                  </a:schemeClr>
                </a:solidFill>
              </a:rPr>
              <a:t>nformation retrieval</a:t>
            </a:r>
            <a:r>
              <a:t>)</a:t>
            </a:r>
          </a:p>
          <a:p>
            <a:pPr lvl="1"/>
            <a:r>
              <a:t>Finding an answer in a paragraph or a document (</a:t>
            </a:r>
            <a:r>
              <a:rPr>
                <a:solidFill>
                  <a:schemeClr val="accent1">
                    <a:lumOff val="-13575"/>
                  </a:schemeClr>
                </a:solidFill>
              </a:rPr>
              <a:t>reading comprehension</a:t>
            </a:r>
            <a:r>
              <a:t>)</a:t>
            </a:r>
          </a:p>
        </p:txBody>
      </p:sp>
      <p:sp>
        <p:nvSpPr>
          <p:cNvPr id="71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11" grpId="1"/>
    </p:bldLst>
  </p:timing>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6" name="Knowledge Base Question Answering"/>
          <p:cNvSpPr txBox="1"/>
          <p:nvPr>
            <p:ph type="title"/>
          </p:nvPr>
        </p:nvSpPr>
        <p:spPr>
          <a:prstGeom prst="rect">
            <a:avLst/>
          </a:prstGeom>
        </p:spPr>
        <p:txBody>
          <a:bodyPr/>
          <a:lstStyle>
            <a:lvl1pPr>
              <a:defRPr sz="6200"/>
            </a:lvl1pPr>
          </a:lstStyle>
          <a:p>
            <a:pPr/>
            <a:r>
              <a:t>Knowledge Base Question Answering</a:t>
            </a:r>
          </a:p>
        </p:txBody>
      </p:sp>
      <p:pic>
        <p:nvPicPr>
          <p:cNvPr id="717" name="Screen Shot 2019-11-18 at 7.39.20 PM.png" descr="Screen Shot 2019-11-18 at 7.39.20 PM.png"/>
          <p:cNvPicPr>
            <a:picLocks noChangeAspect="1"/>
          </p:cNvPicPr>
          <p:nvPr/>
        </p:nvPicPr>
        <p:blipFill>
          <a:blip r:embed="rId3">
            <a:extLst/>
          </a:blip>
          <a:stretch>
            <a:fillRect/>
          </a:stretch>
        </p:blipFill>
        <p:spPr>
          <a:xfrm>
            <a:off x="2742750" y="4034322"/>
            <a:ext cx="9907879" cy="7255198"/>
          </a:xfrm>
          <a:prstGeom prst="rect">
            <a:avLst/>
          </a:prstGeom>
          <a:ln w="12700">
            <a:miter lim="400000"/>
          </a:ln>
        </p:spPr>
      </p:pic>
      <p:pic>
        <p:nvPicPr>
          <p:cNvPr id="718" name="Screen Shot 2019-11-18 at 7.40.46 PM.png" descr="Screen Shot 2019-11-18 at 7.40.46 PM.png"/>
          <p:cNvPicPr>
            <a:picLocks noChangeAspect="1"/>
          </p:cNvPicPr>
          <p:nvPr/>
        </p:nvPicPr>
        <p:blipFill>
          <a:blip r:embed="rId4">
            <a:extLst/>
          </a:blip>
          <a:srcRect l="0" t="0" r="7986" b="0"/>
          <a:stretch>
            <a:fillRect/>
          </a:stretch>
        </p:blipFill>
        <p:spPr>
          <a:xfrm>
            <a:off x="12840289" y="4720680"/>
            <a:ext cx="10066030" cy="5882457"/>
          </a:xfrm>
          <a:prstGeom prst="rect">
            <a:avLst/>
          </a:prstGeom>
          <a:ln w="12700">
            <a:miter lim="400000"/>
          </a:ln>
        </p:spPr>
      </p:pic>
      <p:sp>
        <p:nvSpPr>
          <p:cNvPr id="719" name="(Berant et al, 2013): Semantic Parsing on Freebase from Question-Answer Pairs"/>
          <p:cNvSpPr txBox="1"/>
          <p:nvPr/>
        </p:nvSpPr>
        <p:spPr>
          <a:xfrm>
            <a:off x="6415290" y="12974132"/>
            <a:ext cx="13615339"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400">
                <a:solidFill>
                  <a:srgbClr val="011993"/>
                </a:solidFill>
                <a:latin typeface="Georgia"/>
                <a:ea typeface="Georgia"/>
                <a:cs typeface="Georgia"/>
                <a:sym typeface="Georgia"/>
              </a:defRPr>
            </a:lvl1pPr>
          </a:lstStyle>
          <a:p>
            <a:pPr/>
            <a:r>
              <a:t>(Berant et al, 2013): Semantic Parsing on Freebase from Question-Answer Pairs</a:t>
            </a:r>
          </a:p>
        </p:txBody>
      </p:sp>
      <p:pic>
        <p:nvPicPr>
          <p:cNvPr id="720" name="Image" descr="Image"/>
          <p:cNvPicPr>
            <a:picLocks noChangeAspect="1"/>
          </p:cNvPicPr>
          <p:nvPr/>
        </p:nvPicPr>
        <p:blipFill>
          <a:blip r:embed="rId5">
            <a:extLst/>
          </a:blip>
          <a:stretch>
            <a:fillRect/>
          </a:stretch>
        </p:blipFill>
        <p:spPr>
          <a:xfrm>
            <a:off x="4533437" y="3505126"/>
            <a:ext cx="3411854" cy="623731"/>
          </a:xfrm>
          <a:prstGeom prst="rect">
            <a:avLst/>
          </a:prstGeom>
          <a:ln w="12700">
            <a:miter lim="400000"/>
          </a:ln>
        </p:spPr>
      </p:pic>
      <p:sp>
        <p:nvSpPr>
          <p:cNvPr id="721" name="QA via semantic parsing"/>
          <p:cNvSpPr txBox="1"/>
          <p:nvPr/>
        </p:nvSpPr>
        <p:spPr>
          <a:xfrm>
            <a:off x="18331493" y="10934002"/>
            <a:ext cx="4744876" cy="2023530"/>
          </a:xfrm>
          <a:prstGeom prst="rect">
            <a:avLst/>
          </a:prstGeom>
          <a:ln w="101600">
            <a:solidFill>
              <a:schemeClr val="accent1">
                <a:lumOff val="-13575"/>
              </a:schemeClr>
            </a:solidFill>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defTabSz="457200">
              <a:lnSpc>
                <a:spcPct val="117999"/>
              </a:lnSpc>
            </a:lvl1pPr>
          </a:lstStyle>
          <a:p>
            <a:pPr/>
            <a:r>
              <a:t>QA via semantic parsing</a:t>
            </a:r>
          </a:p>
        </p:txBody>
      </p:sp>
      <p:sp>
        <p:nvSpPr>
          <p:cNvPr id="722" name="Structured knowledge representation"/>
          <p:cNvSpPr txBox="1"/>
          <p:nvPr/>
        </p:nvSpPr>
        <p:spPr>
          <a:xfrm>
            <a:off x="2896521" y="10776882"/>
            <a:ext cx="10161130" cy="202353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defTabSz="457200">
              <a:lnSpc>
                <a:spcPct val="117999"/>
              </a:lnSpc>
              <a:defRPr>
                <a:solidFill>
                  <a:schemeClr val="accent1">
                    <a:lumOff val="-13575"/>
                  </a:schemeClr>
                </a:solidFill>
              </a:defRPr>
            </a:lvl1pPr>
          </a:lstStyle>
          <a:p>
            <a:pPr/>
            <a:r>
              <a:t>Structured knowledge representation </a:t>
            </a:r>
          </a:p>
        </p:txBody>
      </p:sp>
      <p:sp>
        <p:nvSpPr>
          <p:cNvPr id="7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1" grpId="1"/>
    </p:bldLst>
  </p:timing>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7" name="Table-based Question Answering"/>
          <p:cNvSpPr txBox="1"/>
          <p:nvPr>
            <p:ph type="title"/>
          </p:nvPr>
        </p:nvSpPr>
        <p:spPr>
          <a:prstGeom prst="rect">
            <a:avLst/>
          </a:prstGeom>
        </p:spPr>
        <p:txBody>
          <a:bodyPr/>
          <a:lstStyle>
            <a:lvl1pPr>
              <a:defRPr sz="7000"/>
            </a:lvl1pPr>
          </a:lstStyle>
          <a:p>
            <a:pPr/>
            <a:r>
              <a:t>Table-based Question Answering</a:t>
            </a:r>
          </a:p>
        </p:txBody>
      </p:sp>
      <p:pic>
        <p:nvPicPr>
          <p:cNvPr id="728" name="Image" descr="Image"/>
          <p:cNvPicPr>
            <a:picLocks noChangeAspect="1"/>
          </p:cNvPicPr>
          <p:nvPr/>
        </p:nvPicPr>
        <p:blipFill>
          <a:blip r:embed="rId3">
            <a:extLst/>
          </a:blip>
          <a:stretch>
            <a:fillRect/>
          </a:stretch>
        </p:blipFill>
        <p:spPr>
          <a:xfrm>
            <a:off x="6372999" y="4171894"/>
            <a:ext cx="11904132" cy="5653531"/>
          </a:xfrm>
          <a:prstGeom prst="rect">
            <a:avLst/>
          </a:prstGeom>
          <a:ln w="12700">
            <a:miter lim="400000"/>
          </a:ln>
        </p:spPr>
      </p:pic>
      <p:sp>
        <p:nvSpPr>
          <p:cNvPr id="729" name="(Pasupat and Liang, 2015): Compositional Semantic Parsing on Semi-Structured Tables."/>
          <p:cNvSpPr txBox="1"/>
          <p:nvPr/>
        </p:nvSpPr>
        <p:spPr>
          <a:xfrm>
            <a:off x="6306970" y="12960592"/>
            <a:ext cx="13615338" cy="7487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600">
                <a:solidFill>
                  <a:srgbClr val="011993"/>
                </a:solidFill>
                <a:latin typeface="Georgia"/>
                <a:ea typeface="Georgia"/>
                <a:cs typeface="Georgia"/>
                <a:sym typeface="Georgia"/>
              </a:defRPr>
            </a:lvl1pPr>
          </a:lstStyle>
          <a:p>
            <a:pPr/>
            <a:r>
              <a:t>(Pasupat and Liang, 2015): Compositional Semantic Parsing on Semi-Structured Tables.</a:t>
            </a:r>
          </a:p>
        </p:txBody>
      </p:sp>
      <p:sp>
        <p:nvSpPr>
          <p:cNvPr id="73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4" name="Visual Question Answering"/>
          <p:cNvSpPr txBox="1"/>
          <p:nvPr>
            <p:ph type="title"/>
          </p:nvPr>
        </p:nvSpPr>
        <p:spPr>
          <a:prstGeom prst="rect">
            <a:avLst/>
          </a:prstGeom>
        </p:spPr>
        <p:txBody>
          <a:bodyPr/>
          <a:lstStyle/>
          <a:p>
            <a:pPr/>
            <a:r>
              <a:t>Visual Question Answering</a:t>
            </a:r>
          </a:p>
        </p:txBody>
      </p:sp>
      <p:pic>
        <p:nvPicPr>
          <p:cNvPr id="735" name="Image" descr="Image"/>
          <p:cNvPicPr>
            <a:picLocks noChangeAspect="1"/>
          </p:cNvPicPr>
          <p:nvPr/>
        </p:nvPicPr>
        <p:blipFill>
          <a:blip r:embed="rId2">
            <a:extLst/>
          </a:blip>
          <a:srcRect l="0" t="0" r="50183" b="0"/>
          <a:stretch>
            <a:fillRect/>
          </a:stretch>
        </p:blipFill>
        <p:spPr>
          <a:xfrm>
            <a:off x="4770034" y="3794008"/>
            <a:ext cx="14843754" cy="5880917"/>
          </a:xfrm>
          <a:prstGeom prst="rect">
            <a:avLst/>
          </a:prstGeom>
          <a:ln w="12700">
            <a:miter lim="400000"/>
          </a:ln>
        </p:spPr>
      </p:pic>
      <p:sp>
        <p:nvSpPr>
          <p:cNvPr id="736" name="(Antol et al, 2015): Visual Question Answering"/>
          <p:cNvSpPr txBox="1"/>
          <p:nvPr/>
        </p:nvSpPr>
        <p:spPr>
          <a:xfrm>
            <a:off x="8632868" y="12960592"/>
            <a:ext cx="7118264" cy="7487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600">
                <a:solidFill>
                  <a:srgbClr val="011993"/>
                </a:solidFill>
                <a:latin typeface="Georgia"/>
                <a:ea typeface="Georgia"/>
                <a:cs typeface="Georgia"/>
                <a:sym typeface="Georgia"/>
              </a:defRPr>
            </a:lvl1pPr>
          </a:lstStyle>
          <a:p>
            <a:pPr/>
            <a:r>
              <a:t>(Antol et al, 2015): Visual Question Answering</a:t>
            </a:r>
          </a:p>
        </p:txBody>
      </p:sp>
      <p:sp>
        <p:nvSpPr>
          <p:cNvPr id="7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9" name="Why do we care about this problem?"/>
          <p:cNvSpPr txBox="1"/>
          <p:nvPr>
            <p:ph type="title"/>
          </p:nvPr>
        </p:nvSpPr>
        <p:spPr>
          <a:xfrm>
            <a:off x="4387453" y="357187"/>
            <a:ext cx="15609094" cy="1686237"/>
          </a:xfrm>
          <a:prstGeom prst="rect">
            <a:avLst/>
          </a:prstGeom>
        </p:spPr>
        <p:txBody>
          <a:bodyPr/>
          <a:lstStyle>
            <a:lvl1pPr>
              <a:defRPr sz="5400"/>
            </a:lvl1pPr>
          </a:lstStyle>
          <a:p>
            <a:pPr/>
            <a:r>
              <a:t>Why do we care about this problem?</a:t>
            </a:r>
          </a:p>
        </p:txBody>
      </p:sp>
      <p:sp>
        <p:nvSpPr>
          <p:cNvPr id="740" name="Useful for many practical applications…"/>
          <p:cNvSpPr txBox="1"/>
          <p:nvPr>
            <p:ph type="body" idx="1"/>
          </p:nvPr>
        </p:nvSpPr>
        <p:spPr>
          <a:xfrm>
            <a:off x="3092749" y="2236959"/>
            <a:ext cx="18198502" cy="9242082"/>
          </a:xfrm>
          <a:prstGeom prst="rect">
            <a:avLst/>
          </a:prstGeom>
        </p:spPr>
        <p:txBody>
          <a:bodyPr anchor="t"/>
          <a:lstStyle/>
          <a:p>
            <a:pPr marL="592666" indent="-592666">
              <a:defRPr sz="3600"/>
            </a:pPr>
            <a:r>
              <a:t>Useful for many practical applications</a:t>
            </a:r>
          </a:p>
          <a:p>
            <a:pPr marL="592666" indent="-592666">
              <a:defRPr sz="3600"/>
            </a:pPr>
            <a:r>
              <a:t>Reading comprehension is an important testbed for evaluating how well computer systems understand human language</a:t>
            </a:r>
          </a:p>
          <a:p>
            <a:pPr lvl="1" marL="1037166" indent="-592666">
              <a:defRPr sz="3600"/>
            </a:pPr>
            <a:r>
              <a:t>Wendy Lehnert 1977: “Since questions can be devised to query any aspect of text comprehension,the ability to answer questions is the strongest possible demonstration of understanding.”</a:t>
            </a:r>
          </a:p>
          <a:p>
            <a:pPr marL="592666" indent="-592666">
              <a:defRPr sz="3600"/>
            </a:pPr>
            <a:r>
              <a:t> Many other NLP tasks can be reduced to a reading comprehension problem: </a:t>
            </a:r>
          </a:p>
        </p:txBody>
      </p:sp>
      <p:sp>
        <p:nvSpPr>
          <p:cNvPr id="7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42" name="Image" descr="Image"/>
          <p:cNvPicPr>
            <a:picLocks noChangeAspect="1"/>
          </p:cNvPicPr>
          <p:nvPr/>
        </p:nvPicPr>
        <p:blipFill>
          <a:blip r:embed="rId2">
            <a:extLst/>
          </a:blip>
          <a:stretch>
            <a:fillRect/>
          </a:stretch>
        </p:blipFill>
        <p:spPr>
          <a:xfrm>
            <a:off x="2128722" y="7028255"/>
            <a:ext cx="9893301" cy="4991101"/>
          </a:xfrm>
          <a:prstGeom prst="rect">
            <a:avLst/>
          </a:prstGeom>
          <a:ln w="12700">
            <a:miter lim="400000"/>
          </a:ln>
        </p:spPr>
      </p:pic>
      <p:pic>
        <p:nvPicPr>
          <p:cNvPr id="743" name="Image" descr="Image"/>
          <p:cNvPicPr>
            <a:picLocks noChangeAspect="1"/>
          </p:cNvPicPr>
          <p:nvPr/>
        </p:nvPicPr>
        <p:blipFill>
          <a:blip r:embed="rId3">
            <a:extLst/>
          </a:blip>
          <a:stretch>
            <a:fillRect/>
          </a:stretch>
        </p:blipFill>
        <p:spPr>
          <a:xfrm>
            <a:off x="13800680" y="7034605"/>
            <a:ext cx="8559801" cy="4978401"/>
          </a:xfrm>
          <a:prstGeom prst="rect">
            <a:avLst/>
          </a:prstGeom>
          <a:ln w="12700">
            <a:miter lim="400000"/>
          </a:ln>
        </p:spPr>
      </p:pic>
      <p:sp>
        <p:nvSpPr>
          <p:cNvPr id="744" name="(He et al. 2015)"/>
          <p:cNvSpPr txBox="1"/>
          <p:nvPr/>
        </p:nvSpPr>
        <p:spPr>
          <a:xfrm>
            <a:off x="17154428" y="12119046"/>
            <a:ext cx="2888210" cy="614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200"/>
            </a:lvl1pPr>
          </a:lstStyle>
          <a:p>
            <a:pPr/>
            <a:r>
              <a:t>(He et al. 2015)</a:t>
            </a:r>
          </a:p>
        </p:txBody>
      </p:sp>
      <p:sp>
        <p:nvSpPr>
          <p:cNvPr id="745" name="(Levy et al. 2017)"/>
          <p:cNvSpPr txBox="1"/>
          <p:nvPr/>
        </p:nvSpPr>
        <p:spPr>
          <a:xfrm>
            <a:off x="5287821" y="12119046"/>
            <a:ext cx="3227148" cy="614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200"/>
            </a:lvl1pPr>
          </a:lstStyle>
          <a:p>
            <a:pPr/>
            <a:r>
              <a:t>(Levy et al. 2017)</a:t>
            </a:r>
          </a:p>
        </p:txBody>
      </p:sp>
      <p:sp>
        <p:nvSpPr>
          <p:cNvPr id="746" name="Slide credit: John Hewitt"/>
          <p:cNvSpPr txBox="1"/>
          <p:nvPr/>
        </p:nvSpPr>
        <p:spPr>
          <a:xfrm>
            <a:off x="19527847" y="13004671"/>
            <a:ext cx="4457929" cy="6144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defTabSz="457200">
              <a:lnSpc>
                <a:spcPct val="117999"/>
              </a:lnSpc>
              <a:defRPr i="1" sz="3100">
                <a:solidFill>
                  <a:srgbClr val="5E5E5E"/>
                </a:solidFill>
              </a:defRPr>
            </a:lvl1pPr>
          </a:lstStyle>
          <a:p>
            <a:pPr/>
            <a:r>
              <a:t>Slide credit: John Hewitt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40" grpId="1"/>
    </p:bldLst>
  </p:timing>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8" name="Stanford Question Answering Dataset (SQuAD)"/>
          <p:cNvSpPr txBox="1"/>
          <p:nvPr>
            <p:ph type="title"/>
          </p:nvPr>
        </p:nvSpPr>
        <p:spPr>
          <a:prstGeom prst="rect">
            <a:avLst/>
          </a:prstGeom>
        </p:spPr>
        <p:txBody>
          <a:bodyPr/>
          <a:lstStyle>
            <a:lvl1pPr>
              <a:defRPr sz="5400"/>
            </a:lvl1pPr>
          </a:lstStyle>
          <a:p>
            <a:pPr/>
            <a:r>
              <a:t>Stanford Question Answering Dataset (SQuAD)</a:t>
            </a:r>
          </a:p>
        </p:txBody>
      </p:sp>
      <p:pic>
        <p:nvPicPr>
          <p:cNvPr id="749" name="Group" descr="Group"/>
          <p:cNvPicPr>
            <a:picLocks noChangeAspect="1"/>
          </p:cNvPicPr>
          <p:nvPr/>
        </p:nvPicPr>
        <p:blipFill>
          <a:blip r:embed="rId3">
            <a:extLst/>
          </a:blip>
          <a:srcRect l="0" t="12607" r="0" b="0"/>
          <a:stretch>
            <a:fillRect/>
          </a:stretch>
        </p:blipFill>
        <p:spPr>
          <a:xfrm>
            <a:off x="4436968" y="2643472"/>
            <a:ext cx="10522972" cy="6724330"/>
          </a:xfrm>
          <a:prstGeom prst="rect">
            <a:avLst/>
          </a:prstGeom>
          <a:ln w="12700">
            <a:miter lim="400000"/>
          </a:ln>
        </p:spPr>
      </p:pic>
      <p:sp>
        <p:nvSpPr>
          <p:cNvPr id="750" name="(passage, question, answer) triples"/>
          <p:cNvSpPr txBox="1"/>
          <p:nvPr>
            <p:ph type="body" sz="quarter" idx="1"/>
          </p:nvPr>
        </p:nvSpPr>
        <p:spPr>
          <a:xfrm>
            <a:off x="4358585" y="9417994"/>
            <a:ext cx="9968802" cy="876000"/>
          </a:xfrm>
          <a:prstGeom prst="rect">
            <a:avLst/>
          </a:prstGeom>
        </p:spPr>
        <p:txBody>
          <a:bodyPr/>
          <a:lstStyle>
            <a:lvl1pPr marL="592666" indent="-592666">
              <a:defRPr sz="3200"/>
            </a:lvl1pPr>
          </a:lstStyle>
          <a:p>
            <a:pPr/>
            <a:r>
              <a:t>(passage, question, answer) triples</a:t>
            </a:r>
          </a:p>
        </p:txBody>
      </p:sp>
      <p:sp>
        <p:nvSpPr>
          <p:cNvPr id="751" name="https://stanford-qa.com (Rajpurkar et al, 2016): SQuAD: 100,000+ Questions for Machine Comprehension of Text"/>
          <p:cNvSpPr txBox="1"/>
          <p:nvPr/>
        </p:nvSpPr>
        <p:spPr>
          <a:xfrm>
            <a:off x="5072919" y="12828939"/>
            <a:ext cx="13615338"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722947">
              <a:spcBef>
                <a:spcPts val="1200"/>
              </a:spcBef>
              <a:defRPr sz="2112">
                <a:solidFill>
                  <a:srgbClr val="011993"/>
                </a:solidFill>
                <a:latin typeface="Georgia"/>
                <a:ea typeface="Georgia"/>
                <a:cs typeface="Georgia"/>
                <a:sym typeface="Georgia"/>
              </a:defRPr>
            </a:pPr>
            <a:r>
              <a:t>https://stanford-qa.com</a:t>
            </a:r>
            <a:br/>
            <a:r>
              <a:t>(Rajpurkar et al, 2016): SQuAD: 100,000+ Questions for Machine Comprehension of Text</a:t>
            </a:r>
          </a:p>
        </p:txBody>
      </p:sp>
      <p:grpSp>
        <p:nvGrpSpPr>
          <p:cNvPr id="755" name="Group"/>
          <p:cNvGrpSpPr/>
          <p:nvPr/>
        </p:nvGrpSpPr>
        <p:grpSpPr>
          <a:xfrm>
            <a:off x="4358585" y="10122206"/>
            <a:ext cx="15637962" cy="2422853"/>
            <a:chOff x="0" y="0"/>
            <a:chExt cx="15637961" cy="2422852"/>
          </a:xfrm>
        </p:grpSpPr>
        <p:sp>
          <p:nvSpPr>
            <p:cNvPr id="752" name="Passage is from Wikipedia (~100-500 words), question is crowd-sourced"/>
            <p:cNvSpPr txBox="1"/>
            <p:nvPr/>
          </p:nvSpPr>
          <p:spPr>
            <a:xfrm>
              <a:off x="0" y="-1"/>
              <a:ext cx="12762215" cy="10210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lvl1pPr marL="557106" indent="-557106" algn="l" defTabSz="772239">
                <a:spcBef>
                  <a:spcPts val="1300"/>
                </a:spcBef>
                <a:buSzPct val="145000"/>
                <a:buChar char="•"/>
                <a:defRPr sz="3008">
                  <a:latin typeface="Georgia"/>
                  <a:ea typeface="Georgia"/>
                  <a:cs typeface="Georgia"/>
                  <a:sym typeface="Georgia"/>
                </a:defRPr>
              </a:lvl1pPr>
            </a:lstStyle>
            <a:p>
              <a:pPr/>
              <a:r>
                <a:t>Passage is from Wikipedia (~100-500 words), question is crowd-sourced</a:t>
              </a:r>
            </a:p>
          </p:txBody>
        </p:sp>
        <p:sp>
          <p:nvSpPr>
            <p:cNvPr id="753" name="Answer must be a span of text in the passage (aka. “extractive question answering”)"/>
            <p:cNvSpPr txBox="1"/>
            <p:nvPr/>
          </p:nvSpPr>
          <p:spPr>
            <a:xfrm>
              <a:off x="28868" y="870434"/>
              <a:ext cx="15609094" cy="87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p>
              <a:pPr marL="592666" indent="-592666" algn="l">
                <a:spcBef>
                  <a:spcPts val="1400"/>
                </a:spcBef>
                <a:buSzPct val="145000"/>
                <a:buChar char="•"/>
                <a:defRPr sz="3200">
                  <a:latin typeface="Georgia"/>
                  <a:ea typeface="Georgia"/>
                  <a:cs typeface="Georgia"/>
                  <a:sym typeface="Georgia"/>
                </a:defRPr>
              </a:pPr>
              <a:r>
                <a:t>Answer must be a span of text in the passage (aka. “</a:t>
              </a:r>
              <a:r>
                <a:rPr>
                  <a:solidFill>
                    <a:schemeClr val="accent1">
                      <a:lumOff val="-13575"/>
                    </a:schemeClr>
                  </a:solidFill>
                </a:rPr>
                <a:t>extractive question answering</a:t>
              </a:r>
              <a:r>
                <a:t>”)</a:t>
              </a:r>
            </a:p>
          </p:txBody>
        </p:sp>
        <p:sp>
          <p:nvSpPr>
            <p:cNvPr id="754" name="SQuAD 1.1: 100k answerable questions, SQuAD 2.0: another 50k unanswerable questions"/>
            <p:cNvSpPr txBox="1"/>
            <p:nvPr/>
          </p:nvSpPr>
          <p:spPr>
            <a:xfrm>
              <a:off x="28868" y="1546852"/>
              <a:ext cx="15609094" cy="876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p>
              <a:pPr marL="557106" indent="-557106" algn="l" defTabSz="772239">
                <a:spcBef>
                  <a:spcPts val="1300"/>
                </a:spcBef>
                <a:buSzPct val="145000"/>
                <a:buChar char="•"/>
                <a:defRPr sz="3008">
                  <a:latin typeface="Georgia"/>
                  <a:ea typeface="Georgia"/>
                  <a:cs typeface="Georgia"/>
                  <a:sym typeface="Georgia"/>
                </a:defRPr>
              </a:pPr>
              <a:r>
                <a:t>SQuAD 1.1: 100k answerable questions, SQuAD 2.0: another 50k </a:t>
              </a:r>
              <a:r>
                <a:rPr>
                  <a:solidFill>
                    <a:schemeClr val="accent1">
                      <a:lumOff val="-13575"/>
                    </a:schemeClr>
                  </a:solidFill>
                </a:rPr>
                <a:t>unanswerable</a:t>
              </a:r>
              <a:r>
                <a:t> questions</a:t>
              </a:r>
            </a:p>
          </p:txBody>
        </p:sp>
      </p:grpSp>
      <p:sp>
        <p:nvSpPr>
          <p:cNvPr id="756" name="SQuAD 2.0:…"/>
          <p:cNvSpPr txBox="1"/>
          <p:nvPr/>
        </p:nvSpPr>
        <p:spPr>
          <a:xfrm>
            <a:off x="16406034" y="6641044"/>
            <a:ext cx="6369827" cy="3097261"/>
          </a:xfrm>
          <a:prstGeom prst="rect">
            <a:avLst/>
          </a:prstGeom>
          <a:ln w="101600">
            <a:solidFill>
              <a:schemeClr val="accent1">
                <a:lumOff val="-13575"/>
              </a:schemeClr>
            </a:solidFill>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defTabSz="347472">
              <a:lnSpc>
                <a:spcPct val="117999"/>
              </a:lnSpc>
              <a:defRPr sz="3343"/>
            </a:pPr>
            <a:r>
              <a:t>SQuAD 2.0: </a:t>
            </a:r>
          </a:p>
          <a:p>
            <a:pPr algn="l" defTabSz="347472">
              <a:lnSpc>
                <a:spcPct val="117999"/>
              </a:lnSpc>
              <a:defRPr sz="3343"/>
            </a:pPr>
            <a:r>
              <a:t>Have classifier/threshold to decide whether to take the most likely prediction as answer</a:t>
            </a:r>
          </a:p>
        </p:txBody>
      </p:sp>
      <p:sp>
        <p:nvSpPr>
          <p:cNvPr id="7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5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75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7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55" grpId="2"/>
      <p:bldP build="whole" bldLvl="1" animBg="1" rev="0" advAuto="0" spid="750" grpId="1"/>
      <p:bldP build="whole" bldLvl="1" animBg="1" rev="0" advAuto="0" spid="756" grpId="3"/>
    </p:bldLst>
  </p:timing>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1" name="Stanford Question Answering Dataset (SQuAD)"/>
          <p:cNvSpPr txBox="1"/>
          <p:nvPr>
            <p:ph type="title"/>
          </p:nvPr>
        </p:nvSpPr>
        <p:spPr>
          <a:xfrm>
            <a:off x="4387453" y="421581"/>
            <a:ext cx="15609094" cy="3036095"/>
          </a:xfrm>
          <a:prstGeom prst="rect">
            <a:avLst/>
          </a:prstGeom>
        </p:spPr>
        <p:txBody>
          <a:bodyPr/>
          <a:lstStyle>
            <a:lvl1pPr>
              <a:defRPr sz="5400"/>
            </a:lvl1pPr>
          </a:lstStyle>
          <a:p>
            <a:pPr/>
            <a:r>
              <a:t>Stanford Question Answering Dataset (SQuAD)</a:t>
            </a:r>
          </a:p>
        </p:txBody>
      </p:sp>
      <p:sp>
        <p:nvSpPr>
          <p:cNvPr id="762" name="Double-click to edit"/>
          <p:cNvSpPr txBox="1"/>
          <p:nvPr>
            <p:ph type="body" sz="half" idx="1"/>
          </p:nvPr>
        </p:nvSpPr>
        <p:spPr>
          <a:prstGeom prst="rect">
            <a:avLst/>
          </a:prstGeom>
        </p:spPr>
        <p:txBody>
          <a:bodyPr/>
          <a:lstStyle/>
          <a:p>
            <a:pPr/>
          </a:p>
        </p:txBody>
      </p:sp>
      <p:pic>
        <p:nvPicPr>
          <p:cNvPr id="763" name="Screen Shot 2020-04-02 at 10.20.13 AM.png" descr="Screen Shot 2020-04-02 at 10.20.13 AM.png"/>
          <p:cNvPicPr>
            <a:picLocks noChangeAspect="1"/>
          </p:cNvPicPr>
          <p:nvPr/>
        </p:nvPicPr>
        <p:blipFill>
          <a:blip r:embed="rId3">
            <a:extLst/>
          </a:blip>
          <a:stretch>
            <a:fillRect/>
          </a:stretch>
        </p:blipFill>
        <p:spPr>
          <a:xfrm>
            <a:off x="4438270" y="3207269"/>
            <a:ext cx="15507460" cy="9589479"/>
          </a:xfrm>
          <a:prstGeom prst="rect">
            <a:avLst/>
          </a:prstGeom>
          <a:ln w="12700">
            <a:miter lim="400000"/>
          </a:ln>
        </p:spPr>
      </p:pic>
      <p:sp>
        <p:nvSpPr>
          <p:cNvPr id="764" name="Slide credit: Chris Manning"/>
          <p:cNvSpPr txBox="1"/>
          <p:nvPr/>
        </p:nvSpPr>
        <p:spPr>
          <a:xfrm>
            <a:off x="17219531" y="12904644"/>
            <a:ext cx="3978650"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200">
                <a:solidFill>
                  <a:srgbClr val="011993"/>
                </a:solidFill>
                <a:latin typeface="Georgia"/>
                <a:ea typeface="Georgia"/>
                <a:cs typeface="Georgia"/>
                <a:sym typeface="Georgia"/>
              </a:defRPr>
            </a:lvl1pPr>
          </a:lstStyle>
          <a:p>
            <a:pPr/>
            <a:r>
              <a:t>Slide credit: Chris Manning</a:t>
            </a:r>
          </a:p>
        </p:txBody>
      </p:sp>
      <p:sp>
        <p:nvSpPr>
          <p:cNvPr id="765" name="3 gold answers are collected for each question"/>
          <p:cNvSpPr txBox="1"/>
          <p:nvPr/>
        </p:nvSpPr>
        <p:spPr>
          <a:xfrm>
            <a:off x="193746" y="9173889"/>
            <a:ext cx="4744876" cy="202353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defTabSz="384047">
              <a:lnSpc>
                <a:spcPct val="117999"/>
              </a:lnSpc>
              <a:defRPr sz="3696">
                <a:solidFill>
                  <a:schemeClr val="accent1">
                    <a:lumOff val="-13575"/>
                  </a:schemeClr>
                </a:solidFill>
              </a:defRPr>
            </a:lvl1pPr>
          </a:lstStyle>
          <a:p>
            <a:pPr/>
            <a:r>
              <a:t>3 gold answers are collected for each question</a:t>
            </a:r>
          </a:p>
        </p:txBody>
      </p:sp>
      <p:sp>
        <p:nvSpPr>
          <p:cNvPr id="76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65" grpId="1"/>
    </p:bldLst>
  </p:timing>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0" name="Stanford Question Answering Dataset (SQuAD)"/>
          <p:cNvSpPr txBox="1"/>
          <p:nvPr>
            <p:ph type="title"/>
          </p:nvPr>
        </p:nvSpPr>
        <p:spPr>
          <a:xfrm>
            <a:off x="4387453" y="357187"/>
            <a:ext cx="15609094" cy="2110067"/>
          </a:xfrm>
          <a:prstGeom prst="rect">
            <a:avLst/>
          </a:prstGeom>
        </p:spPr>
        <p:txBody>
          <a:bodyPr/>
          <a:lstStyle>
            <a:lvl1pPr>
              <a:defRPr sz="5400"/>
            </a:lvl1pPr>
          </a:lstStyle>
          <a:p>
            <a:pPr/>
            <a:r>
              <a:t>Stanford Question Answering Dataset (SQuAD)</a:t>
            </a:r>
          </a:p>
        </p:txBody>
      </p:sp>
      <p:sp>
        <p:nvSpPr>
          <p:cNvPr id="771" name="(Rajpurkar et al, 2016): SQuAD: 100,000+ Questions for Machine Comprehension of Text"/>
          <p:cNvSpPr txBox="1"/>
          <p:nvPr/>
        </p:nvSpPr>
        <p:spPr>
          <a:xfrm>
            <a:off x="6083305" y="12945264"/>
            <a:ext cx="13615339"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400">
                <a:solidFill>
                  <a:srgbClr val="011993"/>
                </a:solidFill>
                <a:latin typeface="Georgia"/>
                <a:ea typeface="Georgia"/>
                <a:cs typeface="Georgia"/>
                <a:sym typeface="Georgia"/>
              </a:defRPr>
            </a:lvl1pPr>
          </a:lstStyle>
          <a:p>
            <a:pPr/>
            <a:r>
              <a:t>(Rajpurkar et al, 2016): SQuAD: 100,000+ Questions for Machine Comprehension of Text</a:t>
            </a:r>
          </a:p>
        </p:txBody>
      </p:sp>
      <p:sp>
        <p:nvSpPr>
          <p:cNvPr id="772" name="SQuAD 1.1 evaluation:…"/>
          <p:cNvSpPr txBox="1"/>
          <p:nvPr/>
        </p:nvSpPr>
        <p:spPr>
          <a:xfrm>
            <a:off x="4344456" y="2318518"/>
            <a:ext cx="16742549" cy="587659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b="1" sz="3400">
                <a:latin typeface="Georgia"/>
                <a:ea typeface="Georgia"/>
                <a:cs typeface="Georgia"/>
                <a:sym typeface="Georgia"/>
              </a:defRPr>
            </a:pPr>
            <a:r>
              <a:t>SQuAD 1.1 evaluation:</a:t>
            </a:r>
          </a:p>
          <a:p>
            <a:pPr lvl="1" marL="1049019" indent="-604519" algn="l">
              <a:spcBef>
                <a:spcPts val="1400"/>
              </a:spcBef>
              <a:buSzPct val="145000"/>
              <a:buChar char="•"/>
              <a:defRPr sz="3400">
                <a:latin typeface="Georgia"/>
                <a:ea typeface="Georgia"/>
                <a:cs typeface="Georgia"/>
                <a:sym typeface="Georgia"/>
              </a:defRPr>
            </a:pPr>
            <a:r>
              <a:t>Two metrics: exact match (EM) and F1</a:t>
            </a:r>
          </a:p>
          <a:p>
            <a:pPr lvl="2" marL="1493519" indent="-604519" algn="l">
              <a:spcBef>
                <a:spcPts val="1400"/>
              </a:spcBef>
              <a:buSzPct val="145000"/>
              <a:buChar char="•"/>
              <a:defRPr sz="3400">
                <a:latin typeface="Georgia"/>
                <a:ea typeface="Georgia"/>
                <a:cs typeface="Georgia"/>
                <a:sym typeface="Georgia"/>
              </a:defRPr>
            </a:pPr>
            <a:r>
              <a:t>Exact match: 1/0 accuracy on whether you match one of the three answers</a:t>
            </a:r>
          </a:p>
          <a:p>
            <a:pPr lvl="2" marL="1493519" indent="-604519" algn="l">
              <a:spcBef>
                <a:spcPts val="1400"/>
              </a:spcBef>
              <a:buSzPct val="145000"/>
              <a:buChar char="•"/>
              <a:defRPr sz="3400">
                <a:latin typeface="Georgia"/>
                <a:ea typeface="Georgia"/>
                <a:cs typeface="Georgia"/>
                <a:sym typeface="Georgia"/>
              </a:defRPr>
            </a:pPr>
            <a:r>
              <a:t>F1: take each gold answer and system output as bag of words, compute precision, recall and harmonic mean. Take the max of the three scores.</a:t>
            </a:r>
          </a:p>
          <a:p>
            <a:pPr lvl="1" marL="1049019" indent="-604519" algn="l">
              <a:spcBef>
                <a:spcPts val="1400"/>
              </a:spcBef>
              <a:buSzPct val="145000"/>
              <a:buChar char="•"/>
              <a:defRPr sz="3400">
                <a:latin typeface="Georgia"/>
                <a:ea typeface="Georgia"/>
                <a:cs typeface="Georgia"/>
                <a:sym typeface="Georgia"/>
              </a:defRPr>
            </a:pPr>
            <a:r>
              <a:t>Final exact match and F1 are average of instance exact and F1 scores</a:t>
            </a:r>
          </a:p>
          <a:p>
            <a:pPr lvl="1" marL="1049019" indent="-604519" algn="l">
              <a:spcBef>
                <a:spcPts val="1400"/>
              </a:spcBef>
              <a:buSzPct val="145000"/>
              <a:buChar char="•"/>
              <a:defRPr sz="3400">
                <a:latin typeface="Georgia"/>
                <a:ea typeface="Georgia"/>
                <a:cs typeface="Georgia"/>
                <a:sym typeface="Georgia"/>
              </a:defRPr>
            </a:pPr>
            <a:r>
              <a:t>Estimated human performance: EM = 82.3, F1 = 91.2</a:t>
            </a:r>
            <a:br/>
          </a:p>
        </p:txBody>
      </p:sp>
      <p:sp>
        <p:nvSpPr>
          <p:cNvPr id="773" name="Example…"/>
          <p:cNvSpPr txBox="1"/>
          <p:nvPr/>
        </p:nvSpPr>
        <p:spPr>
          <a:xfrm>
            <a:off x="5641233" y="7300688"/>
            <a:ext cx="13875308" cy="573633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b="1" sz="3200">
                <a:latin typeface="Georgia"/>
                <a:ea typeface="Georgia"/>
                <a:cs typeface="Georgia"/>
                <a:sym typeface="Georgia"/>
              </a:defRPr>
            </a:pPr>
            <a:r>
              <a:t>Example</a:t>
            </a:r>
          </a:p>
          <a:p>
            <a:pPr algn="l">
              <a:spcBef>
                <a:spcPts val="1400"/>
              </a:spcBef>
              <a:defRPr sz="3200">
                <a:solidFill>
                  <a:schemeClr val="accent1">
                    <a:lumOff val="-13575"/>
                  </a:schemeClr>
                </a:solidFill>
                <a:latin typeface="Georgia"/>
                <a:ea typeface="Georgia"/>
                <a:cs typeface="Georgia"/>
                <a:sym typeface="Georgia"/>
              </a:defRPr>
            </a:pPr>
            <a:r>
              <a:t>Q: What did Tesla do in December 1878? </a:t>
            </a:r>
          </a:p>
          <a:p>
            <a:pPr algn="l">
              <a:spcBef>
                <a:spcPts val="1400"/>
              </a:spcBef>
              <a:defRPr sz="3200">
                <a:latin typeface="Georgia"/>
                <a:ea typeface="Georgia"/>
                <a:cs typeface="Georgia"/>
                <a:sym typeface="Georgia"/>
              </a:defRPr>
            </a:pPr>
          </a:p>
          <a:p>
            <a:pPr algn="l">
              <a:spcBef>
                <a:spcPts val="1400"/>
              </a:spcBef>
              <a:defRPr sz="3200">
                <a:solidFill>
                  <a:schemeClr val="accent3">
                    <a:hueOff val="362282"/>
                    <a:satOff val="31803"/>
                    <a:lumOff val="-18242"/>
                  </a:schemeClr>
                </a:solidFill>
                <a:latin typeface="Georgia"/>
                <a:ea typeface="Georgia"/>
                <a:cs typeface="Georgia"/>
                <a:sym typeface="Georgia"/>
              </a:defRPr>
            </a:pPr>
            <a:r>
              <a:t>A: {left Graz, left Graz, left Graz and severed all relations with his family} </a:t>
            </a:r>
          </a:p>
          <a:p>
            <a:pPr algn="l">
              <a:spcBef>
                <a:spcPts val="1400"/>
              </a:spcBef>
              <a:defRPr sz="3200">
                <a:solidFill>
                  <a:schemeClr val="accent5">
                    <a:lumOff val="-29866"/>
                  </a:schemeClr>
                </a:solidFill>
                <a:latin typeface="Georgia"/>
                <a:ea typeface="Georgia"/>
                <a:cs typeface="Georgia"/>
                <a:sym typeface="Georgia"/>
              </a:defRPr>
            </a:pPr>
            <a:r>
              <a:t>Prediction: {left Graz and served} </a:t>
            </a:r>
          </a:p>
          <a:p>
            <a:pPr algn="l">
              <a:spcBef>
                <a:spcPts val="1400"/>
              </a:spcBef>
              <a:defRPr sz="3200">
                <a:latin typeface="Georgia"/>
                <a:ea typeface="Georgia"/>
                <a:cs typeface="Georgia"/>
                <a:sym typeface="Georgia"/>
              </a:defRPr>
            </a:pPr>
          </a:p>
          <a:p>
            <a:pPr algn="l">
              <a:spcBef>
                <a:spcPts val="1400"/>
              </a:spcBef>
              <a:defRPr sz="3200">
                <a:latin typeface="Georgia"/>
                <a:ea typeface="Georgia"/>
                <a:cs typeface="Georgia"/>
                <a:sym typeface="Georgia"/>
              </a:defRPr>
            </a:pPr>
            <a:r>
              <a:t>Exact match: max{0, 0, 0} = 0 </a:t>
            </a:r>
          </a:p>
          <a:p>
            <a:pPr algn="l">
              <a:spcBef>
                <a:spcPts val="1400"/>
              </a:spcBef>
              <a:defRPr sz="3200">
                <a:latin typeface="Georgia"/>
                <a:ea typeface="Georgia"/>
                <a:cs typeface="Georgia"/>
                <a:sym typeface="Georgia"/>
              </a:defRPr>
            </a:pPr>
            <a:r>
              <a:t>F1: max{0.67, 0.67, 0.61} = 0.67</a:t>
            </a:r>
          </a:p>
        </p:txBody>
      </p:sp>
      <p:sp>
        <p:nvSpPr>
          <p:cNvPr id="7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78" name="SQuAD v1.1 performance (2017)"/>
          <p:cNvSpPr txBox="1"/>
          <p:nvPr>
            <p:ph type="title"/>
          </p:nvPr>
        </p:nvSpPr>
        <p:spPr>
          <a:prstGeom prst="rect">
            <a:avLst/>
          </a:prstGeom>
        </p:spPr>
        <p:txBody>
          <a:bodyPr/>
          <a:lstStyle>
            <a:lvl1pPr>
              <a:defRPr sz="7000"/>
            </a:lvl1pPr>
          </a:lstStyle>
          <a:p>
            <a:pPr/>
            <a:r>
              <a:t>SQuAD v1.1 performance (2017)</a:t>
            </a:r>
          </a:p>
        </p:txBody>
      </p:sp>
      <p:pic>
        <p:nvPicPr>
          <p:cNvPr id="779" name="Screen Shot 2020-04-02 at 3.15.17 PM.png" descr="Screen Shot 2020-04-02 at 3.15.17 PM.png"/>
          <p:cNvPicPr>
            <a:picLocks noChangeAspect="1"/>
          </p:cNvPicPr>
          <p:nvPr/>
        </p:nvPicPr>
        <p:blipFill>
          <a:blip r:embed="rId2">
            <a:extLst/>
          </a:blip>
          <a:stretch>
            <a:fillRect/>
          </a:stretch>
        </p:blipFill>
        <p:spPr>
          <a:xfrm>
            <a:off x="5760819" y="3619477"/>
            <a:ext cx="13268914" cy="8808420"/>
          </a:xfrm>
          <a:prstGeom prst="rect">
            <a:avLst/>
          </a:prstGeom>
          <a:ln w="12700">
            <a:miter lim="400000"/>
          </a:ln>
        </p:spPr>
      </p:pic>
      <p:sp>
        <p:nvSpPr>
          <p:cNvPr id="780" name="Rounded Rectangle"/>
          <p:cNvSpPr/>
          <p:nvPr/>
        </p:nvSpPr>
        <p:spPr>
          <a:xfrm>
            <a:off x="5794731" y="7391516"/>
            <a:ext cx="13018391" cy="719495"/>
          </a:xfrm>
          <a:prstGeom prst="roundRect">
            <a:avLst>
              <a:gd name="adj" fmla="val 50000"/>
            </a:avLst>
          </a:prstGeom>
          <a:solidFill>
            <a:schemeClr val="accent3">
              <a:alpha val="31074"/>
            </a:schemeClr>
          </a:solidFill>
          <a:ln w="12700">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781" name="Slide credit: Chris Manning"/>
          <p:cNvSpPr txBox="1"/>
          <p:nvPr/>
        </p:nvSpPr>
        <p:spPr>
          <a:xfrm>
            <a:off x="17219531" y="12904644"/>
            <a:ext cx="3978650" cy="7487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2200">
                <a:solidFill>
                  <a:srgbClr val="011993"/>
                </a:solidFill>
                <a:latin typeface="Georgia"/>
                <a:ea typeface="Georgia"/>
                <a:cs typeface="Georgia"/>
                <a:sym typeface="Georgia"/>
              </a:defRPr>
            </a:lvl1pPr>
          </a:lstStyle>
          <a:p>
            <a:pPr/>
            <a:r>
              <a:t>Slide credit: Chris Manning</a:t>
            </a:r>
          </a:p>
        </p:txBody>
      </p:sp>
      <p:sp>
        <p:nvSpPr>
          <p:cNvPr id="782"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4" name="Experiments on SQuAD v1.1"/>
          <p:cNvSpPr txBox="1"/>
          <p:nvPr>
            <p:ph type="title"/>
          </p:nvPr>
        </p:nvSpPr>
        <p:spPr>
          <a:prstGeom prst="rect">
            <a:avLst/>
          </a:prstGeom>
        </p:spPr>
        <p:txBody>
          <a:bodyPr/>
          <a:lstStyle>
            <a:lvl1pPr>
              <a:defRPr sz="7000"/>
            </a:lvl1pPr>
          </a:lstStyle>
          <a:p>
            <a:pPr/>
            <a:r>
              <a:t>Experiments on SQuAD v1.1</a:t>
            </a:r>
          </a:p>
        </p:txBody>
      </p:sp>
      <p:graphicFrame>
        <p:nvGraphicFramePr>
          <p:cNvPr id="785" name="2D Column Chart"/>
          <p:cNvGraphicFramePr/>
          <p:nvPr/>
        </p:nvGraphicFramePr>
        <p:xfrm>
          <a:off x="5591084" y="4885599"/>
          <a:ext cx="13259583" cy="6374481"/>
        </p:xfrm>
        <a:graphic xmlns:a="http://schemas.openxmlformats.org/drawingml/2006/main">
          <a:graphicData uri="http://schemas.openxmlformats.org/drawingml/2006/chart">
            <c:chart xmlns:c="http://schemas.openxmlformats.org/drawingml/2006/chart" r:id="rId3"/>
          </a:graphicData>
        </a:graphic>
      </p:graphicFrame>
      <p:sp>
        <p:nvSpPr>
          <p:cNvPr id="786" name="F1"/>
          <p:cNvSpPr txBox="1"/>
          <p:nvPr/>
        </p:nvSpPr>
        <p:spPr>
          <a:xfrm>
            <a:off x="17761446" y="4246157"/>
            <a:ext cx="632383" cy="8961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200">
                <a:latin typeface="Georgia"/>
                <a:ea typeface="Georgia"/>
                <a:cs typeface="Georgia"/>
                <a:sym typeface="Georgia"/>
              </a:defRPr>
            </a:lvl1pPr>
          </a:lstStyle>
          <a:p>
            <a:pPr/>
            <a:r>
              <a:t>F1</a:t>
            </a:r>
          </a:p>
        </p:txBody>
      </p:sp>
      <p:pic>
        <p:nvPicPr>
          <p:cNvPr id="787" name="Image" descr="Image"/>
          <p:cNvPicPr>
            <a:picLocks noChangeAspect="1"/>
          </p:cNvPicPr>
          <p:nvPr/>
        </p:nvPicPr>
        <p:blipFill>
          <a:blip r:embed="rId4">
            <a:extLst/>
          </a:blip>
          <a:stretch>
            <a:fillRect/>
          </a:stretch>
        </p:blipFill>
        <p:spPr>
          <a:xfrm>
            <a:off x="11483487" y="10800461"/>
            <a:ext cx="632384" cy="558606"/>
          </a:xfrm>
          <a:prstGeom prst="rect">
            <a:avLst/>
          </a:prstGeom>
          <a:ln w="12700">
            <a:miter lim="400000"/>
          </a:ln>
        </p:spPr>
      </p:pic>
      <p:pic>
        <p:nvPicPr>
          <p:cNvPr id="788" name="Image" descr="Image"/>
          <p:cNvPicPr>
            <a:picLocks noChangeAspect="1"/>
          </p:cNvPicPr>
          <p:nvPr/>
        </p:nvPicPr>
        <p:blipFill>
          <a:blip r:embed="rId5">
            <a:extLst/>
          </a:blip>
          <a:stretch>
            <a:fillRect/>
          </a:stretch>
        </p:blipFill>
        <p:spPr>
          <a:xfrm>
            <a:off x="13351219" y="10612828"/>
            <a:ext cx="953247" cy="933872"/>
          </a:xfrm>
          <a:prstGeom prst="rect">
            <a:avLst/>
          </a:prstGeom>
          <a:ln w="12700">
            <a:miter lim="400000"/>
          </a:ln>
        </p:spPr>
      </p:pic>
      <p:sp>
        <p:nvSpPr>
          <p:cNvPr id="789" name="Logistic Regression"/>
          <p:cNvSpPr txBox="1"/>
          <p:nvPr/>
        </p:nvSpPr>
        <p:spPr>
          <a:xfrm>
            <a:off x="6753324" y="10631675"/>
            <a:ext cx="1455905" cy="89617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defTabSz="575071">
              <a:spcBef>
                <a:spcPts val="900"/>
              </a:spcBef>
              <a:defRPr sz="2100">
                <a:latin typeface="Georgia"/>
                <a:ea typeface="Georgia"/>
                <a:cs typeface="Georgia"/>
                <a:sym typeface="Georgia"/>
              </a:defRPr>
            </a:pPr>
            <a:r>
              <a:t>Logistic</a:t>
            </a:r>
            <a:br/>
            <a:r>
              <a:t>Regression</a:t>
            </a:r>
          </a:p>
        </p:txBody>
      </p:sp>
      <p:sp>
        <p:nvSpPr>
          <p:cNvPr id="790" name="BiDAF++"/>
          <p:cNvSpPr txBox="1"/>
          <p:nvPr/>
        </p:nvSpPr>
        <p:spPr>
          <a:xfrm>
            <a:off x="8792185" y="10631675"/>
            <a:ext cx="1691909" cy="89617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defTabSz="780454">
              <a:spcBef>
                <a:spcPts val="1300"/>
              </a:spcBef>
              <a:defRPr sz="2850">
                <a:latin typeface="Georgia"/>
                <a:ea typeface="Georgia"/>
                <a:cs typeface="Georgia"/>
                <a:sym typeface="Georgia"/>
              </a:defRPr>
            </a:lvl1pPr>
          </a:lstStyle>
          <a:p>
            <a:pPr/>
            <a:r>
              <a:t>BiDAF++</a:t>
            </a:r>
          </a:p>
        </p:txBody>
      </p:sp>
      <p:sp>
        <p:nvSpPr>
          <p:cNvPr id="791" name="+"/>
          <p:cNvSpPr txBox="1"/>
          <p:nvPr/>
        </p:nvSpPr>
        <p:spPr>
          <a:xfrm>
            <a:off x="11067050" y="10631704"/>
            <a:ext cx="421055" cy="8961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000">
                <a:latin typeface="Georgia"/>
                <a:ea typeface="Georgia"/>
                <a:cs typeface="Georgia"/>
                <a:sym typeface="Georgia"/>
              </a:defRPr>
            </a:lvl1pPr>
          </a:lstStyle>
          <a:p>
            <a:pPr/>
            <a:r>
              <a:t>+</a:t>
            </a:r>
          </a:p>
        </p:txBody>
      </p:sp>
      <p:sp>
        <p:nvSpPr>
          <p:cNvPr id="792" name="Human Performance"/>
          <p:cNvSpPr txBox="1"/>
          <p:nvPr/>
        </p:nvSpPr>
        <p:spPr>
          <a:xfrm>
            <a:off x="14856617" y="10631704"/>
            <a:ext cx="2025470" cy="12060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defTabSz="706516">
              <a:spcBef>
                <a:spcPts val="1200"/>
              </a:spcBef>
              <a:defRPr sz="2580">
                <a:latin typeface="Georgia"/>
                <a:ea typeface="Georgia"/>
                <a:cs typeface="Georgia"/>
                <a:sym typeface="Georgia"/>
              </a:defRPr>
            </a:pPr>
            <a:r>
              <a:t>Human</a:t>
            </a:r>
            <a:br/>
            <a:r>
              <a:t>Performance</a:t>
            </a:r>
          </a:p>
        </p:txBody>
      </p:sp>
      <p:sp>
        <p:nvSpPr>
          <p:cNvPr id="793" name="state-of-the-art"/>
          <p:cNvSpPr txBox="1"/>
          <p:nvPr/>
        </p:nvSpPr>
        <p:spPr>
          <a:xfrm>
            <a:off x="17046646" y="10537717"/>
            <a:ext cx="2798123" cy="8961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000">
                <a:latin typeface="Georgia"/>
                <a:ea typeface="Georgia"/>
                <a:cs typeface="Georgia"/>
                <a:sym typeface="Georgia"/>
              </a:defRPr>
            </a:lvl1pPr>
          </a:lstStyle>
          <a:p>
            <a:pPr/>
            <a:r>
              <a:t>state-of-the-art</a:t>
            </a:r>
          </a:p>
        </p:txBody>
      </p:sp>
      <p:sp>
        <p:nvSpPr>
          <p:cNvPr id="794" name="XLNet…"/>
          <p:cNvSpPr txBox="1"/>
          <p:nvPr/>
        </p:nvSpPr>
        <p:spPr>
          <a:xfrm>
            <a:off x="17046646" y="11035610"/>
            <a:ext cx="2798123" cy="120609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defTabSz="788669">
              <a:spcBef>
                <a:spcPts val="1300"/>
              </a:spcBef>
              <a:defRPr sz="2880">
                <a:latin typeface="Georgia"/>
                <a:ea typeface="Georgia"/>
                <a:cs typeface="Georgia"/>
                <a:sym typeface="Georgia"/>
              </a:defRPr>
            </a:pPr>
            <a:r>
              <a:t>XLNet</a:t>
            </a:r>
          </a:p>
          <a:p>
            <a:pPr algn="l" defTabSz="788669">
              <a:spcBef>
                <a:spcPts val="1300"/>
              </a:spcBef>
              <a:defRPr sz="2880">
                <a:latin typeface="Georgia"/>
                <a:ea typeface="Georgia"/>
                <a:cs typeface="Georgia"/>
                <a:sym typeface="Georgia"/>
              </a:defRPr>
            </a:pPr>
            <a:r>
              <a:t>(as of Nov 2019)</a:t>
            </a:r>
          </a:p>
        </p:txBody>
      </p:sp>
      <p:sp>
        <p:nvSpPr>
          <p:cNvPr id="795" name="*: single model only"/>
          <p:cNvSpPr txBox="1"/>
          <p:nvPr/>
        </p:nvSpPr>
        <p:spPr>
          <a:xfrm>
            <a:off x="16248296" y="12549516"/>
            <a:ext cx="3658681" cy="12060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1400"/>
              </a:spcBef>
              <a:defRPr sz="3000">
                <a:latin typeface="Georgia"/>
                <a:ea typeface="Georgia"/>
                <a:cs typeface="Georgia"/>
                <a:sym typeface="Georgia"/>
              </a:defRPr>
            </a:lvl1pPr>
          </a:lstStyle>
          <a:p>
            <a:pPr/>
            <a:r>
              <a:t>*: single model only</a:t>
            </a:r>
          </a:p>
        </p:txBody>
      </p:sp>
      <p:sp>
        <p:nvSpPr>
          <p:cNvPr id="7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childTnLst>
                                    <p:set>
                                      <p:cBhvr>
                                        <p:cTn id="6" fill="hold"/>
                                        <p:tgtEl>
                                          <p:spTgt spid="785">
                                            <p:graphicEl>
                                              <a:chart bldStep="gridLegend" categoryIdx="-3" seriesIdx="-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childTnLst>
                                    <p:set>
                                      <p:cBhvr>
                                        <p:cTn id="10" fill="hold"/>
                                        <p:tgtEl>
                                          <p:spTgt spid="785">
                                            <p:graphicEl>
                                              <a:chart bldStep="series" categoryIdx="-4" seriesIdx="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childTnLst>
                                    <p:set>
                                      <p:cBhvr>
                                        <p:cTn id="14" fill="hold"/>
                                        <p:tgtEl>
                                          <p:spTgt spid="785">
                                            <p:graphicEl>
                                              <a:chart bldStep="series" categoryIdx="-4" seriesIdx="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childTnLst>
                                    <p:set>
                                      <p:cBhvr>
                                        <p:cTn id="18" fill="hold"/>
                                        <p:tgtEl>
                                          <p:spTgt spid="785">
                                            <p:graphicEl>
                                              <a:chart bldStep="series" categoryIdx="-4" seriesIdx="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childTnLst>
                                    <p:set>
                                      <p:cBhvr>
                                        <p:cTn id="22" fill="hold"/>
                                        <p:tgtEl>
                                          <p:spTgt spid="785">
                                            <p:graphicEl>
                                              <a:chart bldStep="series" categoryIdx="-4" seriesIdx="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1" fill="hold">
                                  <p:stCondLst>
                                    <p:cond delay="0"/>
                                  </p:stCondLst>
                                  <p:childTnLst>
                                    <p:set>
                                      <p:cBhvr>
                                        <p:cTn id="26" fill="hold"/>
                                        <p:tgtEl>
                                          <p:spTgt spid="785">
                                            <p:graphicEl>
                                              <a:chart bldStep="series" categoryIdx="-4" seriesIdx="4"/>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childTnLst>
                                    <p:set>
                                      <p:cBhvr>
                                        <p:cTn id="30" fill="hold"/>
                                        <p:tgtEl>
                                          <p:spTgt spid="785">
                                            <p:graphicEl>
                                              <a:chart bldStep="series" categoryIdx="-4" seriesIdx="5"/>
                                            </p:graphic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Graphic spid="785" grpId="1">
        <p:bldSub>
          <a:bldChart bld="series"/>
        </p:bldSub>
      </p:bldGraphic>
    </p:bldLst>
  </p:timing>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0" name="Many NLP applications!"/>
          <p:cNvSpPr txBox="1"/>
          <p:nvPr>
            <p:ph type="title"/>
          </p:nvPr>
        </p:nvSpPr>
        <p:spPr>
          <a:prstGeom prst="rect">
            <a:avLst/>
          </a:prstGeom>
        </p:spPr>
        <p:txBody>
          <a:bodyPr/>
          <a:lstStyle/>
          <a:p>
            <a:pPr/>
            <a:r>
              <a:t>Many NLP applications!</a:t>
            </a:r>
          </a:p>
        </p:txBody>
      </p:sp>
      <p:sp>
        <p:nvSpPr>
          <p:cNvPr id="801" name="Question answering…"/>
          <p:cNvSpPr txBox="1"/>
          <p:nvPr>
            <p:ph type="body" sz="half" idx="1"/>
          </p:nvPr>
        </p:nvSpPr>
        <p:spPr>
          <a:prstGeom prst="rect">
            <a:avLst/>
          </a:prstGeom>
        </p:spPr>
        <p:txBody>
          <a:bodyPr/>
          <a:lstStyle/>
          <a:p>
            <a:pPr/>
            <a:r>
              <a:t>Question answering </a:t>
            </a:r>
          </a:p>
          <a:p>
            <a:pPr/>
          </a:p>
          <a:p>
            <a:pPr>
              <a:defRPr b="1"/>
            </a:pPr>
            <a:r>
              <a:t>Text generation</a:t>
            </a:r>
          </a:p>
          <a:p>
            <a:pPr/>
          </a:p>
          <a:p>
            <a:pPr/>
            <a:r>
              <a:t>Information extraction </a:t>
            </a:r>
          </a:p>
          <a:p>
            <a:pPr/>
          </a:p>
          <a:p>
            <a:pPr/>
            <a:r>
              <a:t>Dialogue and chatbots</a:t>
            </a:r>
          </a:p>
          <a:p>
            <a:pPr/>
          </a:p>
          <a:p>
            <a:pPr/>
            <a:r>
              <a:t>…</a:t>
            </a:r>
          </a:p>
        </p:txBody>
      </p:sp>
      <p:sp>
        <p:nvSpPr>
          <p:cNvPr id="8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03" name="Adapted from slides from Danqi Chen and Karthik Narasimhan…"/>
          <p:cNvSpPr txBox="1"/>
          <p:nvPr/>
        </p:nvSpPr>
        <p:spPr>
          <a:xfrm>
            <a:off x="3129653" y="11622116"/>
            <a:ext cx="17855007" cy="21084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a:solidFill>
                  <a:srgbClr val="5E5E5E"/>
                </a:solidFill>
              </a:defRPr>
            </a:pPr>
            <a:r>
              <a:t>Adapted from slides from Danqi Chen and Karthik Narasimhan</a:t>
            </a:r>
          </a:p>
          <a:p>
            <a:pPr>
              <a:defRPr>
                <a:solidFill>
                  <a:srgbClr val="5E5E5E"/>
                </a:solidFill>
              </a:defRPr>
            </a:pPr>
            <a:r>
              <a:t>(with some content from slides from Chris Manning and Anoop Sarkar) </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5" name="Many tasks and applications for…"/>
          <p:cNvSpPr txBox="1"/>
          <p:nvPr>
            <p:ph type="title"/>
          </p:nvPr>
        </p:nvSpPr>
        <p:spPr>
          <a:prstGeom prst="rect">
            <a:avLst/>
          </a:prstGeom>
        </p:spPr>
        <p:txBody>
          <a:bodyPr/>
          <a:lstStyle/>
          <a:p>
            <a:pPr/>
            <a:r>
              <a:t>Many tasks and applications for </a:t>
            </a:r>
          </a:p>
          <a:p>
            <a:pPr/>
            <a:r>
              <a:t>natural language generation (NLG)</a:t>
            </a:r>
          </a:p>
        </p:txBody>
      </p:sp>
      <p:graphicFrame>
        <p:nvGraphicFramePr>
          <p:cNvPr id="806" name="Table 1"/>
          <p:cNvGraphicFramePr/>
          <p:nvPr/>
        </p:nvGraphicFramePr>
        <p:xfrm>
          <a:off x="3639492" y="3382140"/>
          <a:ext cx="17105016" cy="884039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701671"/>
                <a:gridCol w="5701671"/>
                <a:gridCol w="5701671"/>
              </a:tblGrid>
              <a:tr h="1473398">
                <a:tc>
                  <a:txBody>
                    <a:bodyPr/>
                    <a:lstStyle/>
                    <a:p>
                      <a:pPr defTabSz="914400">
                        <a:defRPr sz="1800"/>
                      </a:pPr>
                      <a:r>
                        <a:rPr b="1" sz="4800">
                          <a:solidFill>
                            <a:schemeClr val="accent1">
                              <a:lumOff val="-13575"/>
                            </a:schemeClr>
                          </a:solidFill>
                          <a:sym typeface="Helvetica Neue"/>
                        </a:rPr>
                        <a:t>Task/Application</a:t>
                      </a:r>
                    </a:p>
                  </a:txBody>
                  <a:tcPr marL="50800" marR="50800" marT="50800" marB="50800" anchor="ctr" anchorCtr="0" horzOverflow="overflow"/>
                </a:tc>
                <a:tc>
                  <a:txBody>
                    <a:bodyPr/>
                    <a:lstStyle/>
                    <a:p>
                      <a:pPr defTabSz="914400">
                        <a:defRPr sz="1800"/>
                      </a:pPr>
                      <a:r>
                        <a:rPr b="1" sz="4800">
                          <a:solidFill>
                            <a:schemeClr val="accent3">
                              <a:hueOff val="914337"/>
                              <a:satOff val="31515"/>
                              <a:lumOff val="-30790"/>
                            </a:schemeClr>
                          </a:solidFill>
                          <a:sym typeface="Helvetica Neue"/>
                        </a:rPr>
                        <a:t>Input</a:t>
                      </a:r>
                    </a:p>
                  </a:txBody>
                  <a:tcPr marL="50800" marR="50800" marT="50800" marB="50800" anchor="ctr" anchorCtr="0" horzOverflow="overflow"/>
                </a:tc>
                <a:tc>
                  <a:txBody>
                    <a:bodyPr/>
                    <a:lstStyle/>
                    <a:p>
                      <a:pPr defTabSz="914400">
                        <a:defRPr sz="1800"/>
                      </a:pPr>
                      <a:r>
                        <a:rPr b="1" sz="4800">
                          <a:solidFill>
                            <a:schemeClr val="accent6">
                              <a:satOff val="-15808"/>
                              <a:lumOff val="-17557"/>
                            </a:schemeClr>
                          </a:solidFill>
                          <a:sym typeface="Helvetica Neue"/>
                        </a:rPr>
                        <a:t>Output</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Machine Translation</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French</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English</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Summarization</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Document</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Short Summary</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Dialogue</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Utterance Dialog history</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Response</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Image Captioning</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Image</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Caption</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Story Generation</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Prompt</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Story</a:t>
                      </a:r>
                    </a:p>
                  </a:txBody>
                  <a:tcPr marL="50800" marR="50800" marT="50800" marB="50800" anchor="ctr" anchorCtr="0" horzOverflow="overflow"/>
                </a:tc>
              </a:tr>
            </a:tbl>
          </a:graphicData>
        </a:graphic>
      </p:graphicFrame>
      <p:sp>
        <p:nvSpPr>
          <p:cNvPr id="80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1" name="Many tasks and applications for…"/>
          <p:cNvSpPr txBox="1"/>
          <p:nvPr>
            <p:ph type="title"/>
          </p:nvPr>
        </p:nvSpPr>
        <p:spPr>
          <a:prstGeom prst="rect">
            <a:avLst/>
          </a:prstGeom>
        </p:spPr>
        <p:txBody>
          <a:bodyPr/>
          <a:lstStyle/>
          <a:p>
            <a:pPr/>
            <a:r>
              <a:t>Many tasks and applications for </a:t>
            </a:r>
          </a:p>
          <a:p>
            <a:pPr/>
            <a:r>
              <a:t>natural language generation (NLG)</a:t>
            </a:r>
          </a:p>
        </p:txBody>
      </p:sp>
      <p:graphicFrame>
        <p:nvGraphicFramePr>
          <p:cNvPr id="812" name="Table 1"/>
          <p:cNvGraphicFramePr/>
          <p:nvPr/>
        </p:nvGraphicFramePr>
        <p:xfrm>
          <a:off x="3639492" y="3382140"/>
          <a:ext cx="17105016" cy="884039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701671"/>
                <a:gridCol w="5701671"/>
                <a:gridCol w="5701671"/>
              </a:tblGrid>
              <a:tr h="1473398">
                <a:tc>
                  <a:txBody>
                    <a:bodyPr/>
                    <a:lstStyle/>
                    <a:p>
                      <a:pPr defTabSz="914400">
                        <a:defRPr sz="1800"/>
                      </a:pPr>
                      <a:r>
                        <a:rPr b="1" sz="4800">
                          <a:solidFill>
                            <a:schemeClr val="accent1">
                              <a:lumOff val="-13575"/>
                            </a:schemeClr>
                          </a:solidFill>
                          <a:sym typeface="Helvetica Neue"/>
                        </a:rPr>
                        <a:t>Task/Application</a:t>
                      </a:r>
                    </a:p>
                  </a:txBody>
                  <a:tcPr marL="50800" marR="50800" marT="50800" marB="50800" anchor="ctr" anchorCtr="0" horzOverflow="overflow"/>
                </a:tc>
                <a:tc>
                  <a:txBody>
                    <a:bodyPr/>
                    <a:lstStyle/>
                    <a:p>
                      <a:pPr defTabSz="914400">
                        <a:defRPr sz="1800"/>
                      </a:pPr>
                      <a:r>
                        <a:rPr b="1" sz="4800">
                          <a:solidFill>
                            <a:schemeClr val="accent3">
                              <a:hueOff val="914337"/>
                              <a:satOff val="31515"/>
                              <a:lumOff val="-30790"/>
                            </a:schemeClr>
                          </a:solidFill>
                          <a:sym typeface="Helvetica Neue"/>
                        </a:rPr>
                        <a:t>Input</a:t>
                      </a:r>
                    </a:p>
                  </a:txBody>
                  <a:tcPr marL="50800" marR="50800" marT="50800" marB="50800" anchor="ctr" anchorCtr="0" horzOverflow="overflow"/>
                </a:tc>
                <a:tc>
                  <a:txBody>
                    <a:bodyPr/>
                    <a:lstStyle/>
                    <a:p>
                      <a:pPr defTabSz="914400">
                        <a:defRPr sz="1800"/>
                      </a:pPr>
                      <a:r>
                        <a:rPr b="1" sz="4800">
                          <a:solidFill>
                            <a:schemeClr val="accent6">
                              <a:satOff val="-15808"/>
                              <a:lumOff val="-17557"/>
                            </a:schemeClr>
                          </a:solidFill>
                          <a:sym typeface="Helvetica Neue"/>
                        </a:rPr>
                        <a:t>Output</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Free form question answering</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Question + context</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Answer</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Lyric generation</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Music + topic</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Lyrics</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Table summarization</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Table</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Description</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Code summarization</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Code</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Description</a:t>
                      </a:r>
                    </a:p>
                  </a:txBody>
                  <a:tcPr marL="50800" marR="50800" marT="50800" marB="50800" anchor="ctr" anchorCtr="0" horzOverflow="overflow"/>
                </a:tc>
              </a:tr>
              <a:tr h="1473398">
                <a:tc>
                  <a:txBody>
                    <a:bodyPr/>
                    <a:lstStyle/>
                    <a:p>
                      <a:pPr defTabSz="914400">
                        <a:defRPr sz="1800"/>
                      </a:pPr>
                      <a:r>
                        <a:rPr sz="4800">
                          <a:solidFill>
                            <a:schemeClr val="accent1">
                              <a:lumOff val="-13575"/>
                            </a:schemeClr>
                          </a:solidFill>
                          <a:sym typeface="Helvetica Neue"/>
                        </a:rPr>
                        <a:t>Code generation</a:t>
                      </a:r>
                    </a:p>
                  </a:txBody>
                  <a:tcPr marL="50800" marR="50800" marT="50800" marB="50800" anchor="ctr" anchorCtr="0" horzOverflow="overflow"/>
                </a:tc>
                <a:tc>
                  <a:txBody>
                    <a:bodyPr/>
                    <a:lstStyle/>
                    <a:p>
                      <a:pPr defTabSz="914400">
                        <a:defRPr sz="1800"/>
                      </a:pPr>
                      <a:r>
                        <a:rPr sz="4800">
                          <a:solidFill>
                            <a:schemeClr val="accent3">
                              <a:hueOff val="914337"/>
                              <a:satOff val="31515"/>
                              <a:lumOff val="-30790"/>
                            </a:schemeClr>
                          </a:solidFill>
                          <a:sym typeface="Helvetica Neue"/>
                        </a:rPr>
                        <a:t>Prompt</a:t>
                      </a:r>
                    </a:p>
                  </a:txBody>
                  <a:tcPr marL="50800" marR="50800" marT="50800" marB="50800" anchor="ctr" anchorCtr="0" horzOverflow="overflow"/>
                </a:tc>
                <a:tc>
                  <a:txBody>
                    <a:bodyPr/>
                    <a:lstStyle/>
                    <a:p>
                      <a:pPr defTabSz="914400">
                        <a:defRPr sz="1800"/>
                      </a:pPr>
                      <a:r>
                        <a:rPr sz="4800">
                          <a:solidFill>
                            <a:schemeClr val="accent6">
                              <a:satOff val="-15808"/>
                              <a:lumOff val="-17557"/>
                            </a:schemeClr>
                          </a:solidFill>
                          <a:sym typeface="Helvetica Neue"/>
                        </a:rPr>
                        <a:t>Code</a:t>
                      </a:r>
                    </a:p>
                  </a:txBody>
                  <a:tcPr marL="50800" marR="50800" marT="50800" marB="50800" anchor="ctr" anchorCtr="0" horzOverflow="overflow"/>
                </a:tc>
              </a:tr>
            </a:tbl>
          </a:graphicData>
        </a:graphic>
      </p:graphicFrame>
      <p:sp>
        <p:nvSpPr>
          <p:cNvPr id="813"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7" name="Examples of NLG"/>
          <p:cNvSpPr txBox="1"/>
          <p:nvPr>
            <p:ph type="title"/>
          </p:nvPr>
        </p:nvSpPr>
        <p:spPr>
          <a:xfrm>
            <a:off x="4387453" y="357187"/>
            <a:ext cx="15609094" cy="1679704"/>
          </a:xfrm>
          <a:prstGeom prst="rect">
            <a:avLst/>
          </a:prstGeom>
        </p:spPr>
        <p:txBody>
          <a:bodyPr/>
          <a:lstStyle/>
          <a:p>
            <a:pPr/>
            <a:r>
              <a:t>Examples of NLG</a:t>
            </a:r>
          </a:p>
        </p:txBody>
      </p:sp>
      <p:sp>
        <p:nvSpPr>
          <p:cNvPr id="818" name="Double-click to edit"/>
          <p:cNvSpPr txBox="1"/>
          <p:nvPr>
            <p:ph type="body" idx="1"/>
          </p:nvPr>
        </p:nvSpPr>
        <p:spPr>
          <a:prstGeom prst="rect">
            <a:avLst/>
          </a:prstGeom>
        </p:spPr>
        <p:txBody>
          <a:bodyPr/>
          <a:lstStyle/>
          <a:p>
            <a:pPr/>
          </a:p>
        </p:txBody>
      </p:sp>
      <p:sp>
        <p:nvSpPr>
          <p:cNvPr id="81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822" name="Group"/>
          <p:cNvGrpSpPr/>
          <p:nvPr/>
        </p:nvGrpSpPr>
        <p:grpSpPr>
          <a:xfrm>
            <a:off x="-18440" y="2537857"/>
            <a:ext cx="23958632" cy="10765177"/>
            <a:chOff x="0" y="0"/>
            <a:chExt cx="23958630" cy="10765175"/>
          </a:xfrm>
        </p:grpSpPr>
        <p:pic>
          <p:nvPicPr>
            <p:cNvPr id="820" name="Image" descr="Image"/>
            <p:cNvPicPr>
              <a:picLocks noChangeAspect="1"/>
            </p:cNvPicPr>
            <p:nvPr/>
          </p:nvPicPr>
          <p:blipFill>
            <a:blip r:embed="rId2">
              <a:extLst/>
            </a:blip>
            <a:srcRect l="743" t="0" r="0" b="0"/>
            <a:stretch>
              <a:fillRect/>
            </a:stretch>
          </p:blipFill>
          <p:spPr>
            <a:xfrm>
              <a:off x="266406" y="0"/>
              <a:ext cx="23692225" cy="10442990"/>
            </a:xfrm>
            <a:prstGeom prst="rect">
              <a:avLst/>
            </a:prstGeom>
            <a:ln w="12700" cap="flat">
              <a:noFill/>
              <a:miter lim="400000"/>
            </a:ln>
            <a:effectLst/>
          </p:spPr>
        </p:pic>
        <p:sp>
          <p:nvSpPr>
            <p:cNvPr id="821" name="Rectangle"/>
            <p:cNvSpPr/>
            <p:nvPr/>
          </p:nvSpPr>
          <p:spPr>
            <a:xfrm>
              <a:off x="0" y="8892838"/>
              <a:ext cx="715901" cy="1872338"/>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grpSp>
      <p:sp>
        <p:nvSpPr>
          <p:cNvPr id="823"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5" name="Spectrum of NLG tasks"/>
          <p:cNvSpPr txBox="1"/>
          <p:nvPr>
            <p:ph type="title"/>
          </p:nvPr>
        </p:nvSpPr>
        <p:spPr>
          <a:xfrm>
            <a:off x="4387453" y="410933"/>
            <a:ext cx="15609094" cy="1845134"/>
          </a:xfrm>
          <a:prstGeom prst="rect">
            <a:avLst/>
          </a:prstGeom>
        </p:spPr>
        <p:txBody>
          <a:bodyPr/>
          <a:lstStyle/>
          <a:p>
            <a:pPr/>
            <a:r>
              <a:t>Spectrum of NLG tasks</a:t>
            </a:r>
          </a:p>
        </p:txBody>
      </p:sp>
      <p:sp>
        <p:nvSpPr>
          <p:cNvPr id="826" name="Machine Translation…"/>
          <p:cNvSpPr txBox="1"/>
          <p:nvPr>
            <p:ph type="body" sz="half" idx="1"/>
          </p:nvPr>
        </p:nvSpPr>
        <p:spPr>
          <a:xfrm>
            <a:off x="2219509" y="5124382"/>
            <a:ext cx="13726985" cy="7532556"/>
          </a:xfrm>
          <a:prstGeom prst="rect">
            <a:avLst/>
          </a:prstGeom>
        </p:spPr>
        <p:txBody>
          <a:bodyPr/>
          <a:lstStyle/>
          <a:p>
            <a:pPr marL="0" indent="0">
              <a:buSzTx/>
              <a:buNone/>
              <a:defRPr b="1"/>
            </a:pPr>
            <a:r>
              <a:t>Machine Translation</a:t>
            </a:r>
          </a:p>
          <a:p>
            <a:pPr marL="0" indent="0">
              <a:buSzTx/>
              <a:buNone/>
            </a:pPr>
          </a:p>
          <a:p>
            <a:pPr marL="0" indent="0">
              <a:buSzTx/>
              <a:buNone/>
            </a:pPr>
            <a:r>
              <a:t>Source Sentence: 当局已经宣布今天是节假日。</a:t>
            </a:r>
          </a:p>
          <a:p>
            <a:pPr marL="0" indent="0">
              <a:buSzTx/>
              <a:buNone/>
            </a:pPr>
          </a:p>
          <a:p>
            <a:pPr marL="0" indent="0">
              <a:buSzTx/>
              <a:buNone/>
            </a:pPr>
            <a:r>
              <a:t>Reference Translations:</a:t>
            </a:r>
          </a:p>
          <a:p>
            <a:pPr marL="754062" indent="-754062">
              <a:buSzPct val="100000"/>
              <a:buAutoNum type="arabicPeriod" startAt="1"/>
            </a:pPr>
            <a:r>
              <a:t>Authorities have announced a national holiday today. </a:t>
            </a:r>
          </a:p>
          <a:p>
            <a:pPr marL="754062" indent="-754062">
              <a:buSzPct val="100000"/>
              <a:buAutoNum type="arabicPeriod" startAt="1"/>
            </a:pPr>
            <a:r>
              <a:t>Authorities have announced that today is a national holiday. </a:t>
            </a:r>
          </a:p>
          <a:p>
            <a:pPr marL="754062" indent="-754062">
              <a:buSzPct val="100000"/>
              <a:buAutoNum type="arabicPeriod" startAt="1"/>
            </a:pPr>
            <a:r>
              <a:t>Today is a national holiday, announced by the authorities.</a:t>
            </a:r>
          </a:p>
        </p:txBody>
      </p:sp>
      <p:grpSp>
        <p:nvGrpSpPr>
          <p:cNvPr id="832" name="Group"/>
          <p:cNvGrpSpPr/>
          <p:nvPr/>
        </p:nvGrpSpPr>
        <p:grpSpPr>
          <a:xfrm>
            <a:off x="2105712" y="2390542"/>
            <a:ext cx="20971732" cy="2180849"/>
            <a:chOff x="0" y="0"/>
            <a:chExt cx="20971730" cy="2180848"/>
          </a:xfrm>
        </p:grpSpPr>
        <p:sp>
          <p:nvSpPr>
            <p:cNvPr id="827" name="Line"/>
            <p:cNvSpPr/>
            <p:nvPr/>
          </p:nvSpPr>
          <p:spPr>
            <a:xfrm>
              <a:off x="0" y="381000"/>
              <a:ext cx="20971732" cy="0"/>
            </a:xfrm>
            <a:prstGeom prst="line">
              <a:avLst/>
            </a:prstGeom>
            <a:noFill/>
            <a:ln w="203200" cap="flat">
              <a:solidFill>
                <a:schemeClr val="accent1">
                  <a:hueOff val="114395"/>
                  <a:lumOff val="-24975"/>
                </a:schemeClr>
              </a:solidFill>
              <a:prstDash val="solid"/>
              <a:miter lim="400000"/>
              <a:headEnd type="triangle" w="med" len="med"/>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28" name="Triangle"/>
            <p:cNvSpPr/>
            <p:nvPr/>
          </p:nvSpPr>
          <p:spPr>
            <a:xfrm>
              <a:off x="1337597"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29" name="Triangle"/>
            <p:cNvSpPr/>
            <p:nvPr/>
          </p:nvSpPr>
          <p:spPr>
            <a:xfrm>
              <a:off x="4190625"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30" name="Machine Translation"/>
            <p:cNvSpPr txBox="1"/>
            <p:nvPr/>
          </p:nvSpPr>
          <p:spPr>
            <a:xfrm>
              <a:off x="588315" y="958574"/>
              <a:ext cx="2365681"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Machine</a:t>
              </a:r>
              <a:br/>
              <a:r>
                <a:t>Translation</a:t>
              </a:r>
            </a:p>
          </p:txBody>
        </p:sp>
        <p:sp>
          <p:nvSpPr>
            <p:cNvPr id="831" name="Summarization"/>
            <p:cNvSpPr txBox="1"/>
            <p:nvPr/>
          </p:nvSpPr>
          <p:spPr>
            <a:xfrm>
              <a:off x="3468737" y="1231624"/>
              <a:ext cx="3212415" cy="676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sz="3600"/>
              </a:lvl1pPr>
            </a:lstStyle>
            <a:p>
              <a:pPr/>
              <a:r>
                <a:t>Summarization</a:t>
              </a:r>
            </a:p>
          </p:txBody>
        </p:sp>
      </p:grpSp>
      <p:sp>
        <p:nvSpPr>
          <p:cNvPr id="833"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
        <p:nvSpPr>
          <p:cNvPr id="834" name="Output space not very diverse"/>
          <p:cNvSpPr txBox="1"/>
          <p:nvPr/>
        </p:nvSpPr>
        <p:spPr>
          <a:xfrm>
            <a:off x="16341743" y="9447791"/>
            <a:ext cx="7670318" cy="787629"/>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chemeClr val="accent1">
                    <a:lumOff val="-13575"/>
                  </a:schemeClr>
                </a:solidFill>
              </a:defRPr>
            </a:lvl1pPr>
          </a:lstStyle>
          <a:p>
            <a:pPr/>
            <a:r>
              <a:t>Output space not very diverse</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6" name="Spectrum of NLG tasks"/>
          <p:cNvSpPr txBox="1"/>
          <p:nvPr>
            <p:ph type="title"/>
          </p:nvPr>
        </p:nvSpPr>
        <p:spPr>
          <a:xfrm>
            <a:off x="4387453" y="410933"/>
            <a:ext cx="15609094" cy="1845134"/>
          </a:xfrm>
          <a:prstGeom prst="rect">
            <a:avLst/>
          </a:prstGeom>
        </p:spPr>
        <p:txBody>
          <a:bodyPr/>
          <a:lstStyle/>
          <a:p>
            <a:pPr/>
            <a:r>
              <a:t>Spectrum of NLG tasks</a:t>
            </a:r>
          </a:p>
        </p:txBody>
      </p:sp>
      <p:sp>
        <p:nvSpPr>
          <p:cNvPr id="837" name="ChitChat Dialog…"/>
          <p:cNvSpPr txBox="1"/>
          <p:nvPr>
            <p:ph type="body" sz="half" idx="1"/>
          </p:nvPr>
        </p:nvSpPr>
        <p:spPr>
          <a:xfrm>
            <a:off x="2176579" y="5446354"/>
            <a:ext cx="13726985" cy="7532555"/>
          </a:xfrm>
          <a:prstGeom prst="rect">
            <a:avLst/>
          </a:prstGeom>
        </p:spPr>
        <p:txBody>
          <a:bodyPr/>
          <a:lstStyle/>
          <a:p>
            <a:pPr marL="0" indent="0">
              <a:buSzTx/>
              <a:buNone/>
              <a:defRPr b="1"/>
            </a:pPr>
            <a:r>
              <a:t>ChitChat Dialog</a:t>
            </a:r>
          </a:p>
          <a:p>
            <a:pPr marL="0" indent="0">
              <a:buSzTx/>
              <a:buNone/>
            </a:pPr>
          </a:p>
          <a:p>
            <a:pPr marL="0" indent="0">
              <a:buSzTx/>
              <a:buNone/>
            </a:pPr>
            <a:r>
              <a:t>Input: Hey, how are you?</a:t>
            </a:r>
          </a:p>
          <a:p>
            <a:pPr marL="0" indent="0">
              <a:buSzTx/>
              <a:buNone/>
            </a:pPr>
          </a:p>
          <a:p>
            <a:pPr marL="0" indent="0">
              <a:buSzTx/>
              <a:buNone/>
            </a:pPr>
            <a:r>
              <a:t>Outputs:</a:t>
            </a:r>
          </a:p>
          <a:p>
            <a:pPr marL="754062" indent="-754062">
              <a:buSzPct val="100000"/>
              <a:buAutoNum type="arabicPeriod" startAt="1"/>
            </a:pPr>
            <a:r>
              <a:t>Good! You?</a:t>
            </a:r>
          </a:p>
          <a:p>
            <a:pPr marL="754062" indent="-754062">
              <a:buSzPct val="100000"/>
              <a:buAutoNum type="arabicPeriod" startAt="1"/>
            </a:pPr>
            <a:r>
              <a:t>I just heard an exciting news, do you want to hear it? </a:t>
            </a:r>
          </a:p>
          <a:p>
            <a:pPr marL="754062" indent="-754062">
              <a:buSzPct val="100000"/>
              <a:buAutoNum type="arabicPeriod" startAt="1"/>
            </a:pPr>
            <a:r>
              <a:t>Thx for asking! Barely surviving my hws.</a:t>
            </a:r>
          </a:p>
        </p:txBody>
      </p:sp>
      <p:grpSp>
        <p:nvGrpSpPr>
          <p:cNvPr id="847" name="Group"/>
          <p:cNvGrpSpPr/>
          <p:nvPr/>
        </p:nvGrpSpPr>
        <p:grpSpPr>
          <a:xfrm>
            <a:off x="2105712" y="2390542"/>
            <a:ext cx="20971732" cy="2180849"/>
            <a:chOff x="0" y="0"/>
            <a:chExt cx="20971730" cy="2180848"/>
          </a:xfrm>
        </p:grpSpPr>
        <p:sp>
          <p:nvSpPr>
            <p:cNvPr id="838" name="Line"/>
            <p:cNvSpPr/>
            <p:nvPr/>
          </p:nvSpPr>
          <p:spPr>
            <a:xfrm>
              <a:off x="0" y="381000"/>
              <a:ext cx="20971732" cy="0"/>
            </a:xfrm>
            <a:prstGeom prst="line">
              <a:avLst/>
            </a:prstGeom>
            <a:noFill/>
            <a:ln w="203200" cap="flat">
              <a:solidFill>
                <a:schemeClr val="accent1">
                  <a:hueOff val="114395"/>
                  <a:lumOff val="-24975"/>
                </a:schemeClr>
              </a:solidFill>
              <a:prstDash val="solid"/>
              <a:miter lim="400000"/>
              <a:headEnd type="triangle" w="med" len="med"/>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39" name="Triangle"/>
            <p:cNvSpPr/>
            <p:nvPr/>
          </p:nvSpPr>
          <p:spPr>
            <a:xfrm>
              <a:off x="1337597"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40" name="Triangle"/>
            <p:cNvSpPr/>
            <p:nvPr/>
          </p:nvSpPr>
          <p:spPr>
            <a:xfrm>
              <a:off x="4190625"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41" name="Machine Translation"/>
            <p:cNvSpPr txBox="1"/>
            <p:nvPr/>
          </p:nvSpPr>
          <p:spPr>
            <a:xfrm>
              <a:off x="588315" y="958574"/>
              <a:ext cx="2365681"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Machine</a:t>
              </a:r>
              <a:br/>
              <a:r>
                <a:t>Translation</a:t>
              </a:r>
            </a:p>
          </p:txBody>
        </p:sp>
        <p:sp>
          <p:nvSpPr>
            <p:cNvPr id="842" name="Summarization"/>
            <p:cNvSpPr txBox="1"/>
            <p:nvPr/>
          </p:nvSpPr>
          <p:spPr>
            <a:xfrm>
              <a:off x="3468737" y="1231624"/>
              <a:ext cx="3212415" cy="676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sz="3600"/>
              </a:lvl1pPr>
            </a:lstStyle>
            <a:p>
              <a:pPr/>
              <a:r>
                <a:t>Summarization</a:t>
              </a:r>
            </a:p>
          </p:txBody>
        </p:sp>
        <p:sp>
          <p:nvSpPr>
            <p:cNvPr id="843" name="Triangle"/>
            <p:cNvSpPr/>
            <p:nvPr/>
          </p:nvSpPr>
          <p:spPr>
            <a:xfrm>
              <a:off x="8739371" y="-1"/>
              <a:ext cx="867117"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44" name="Triangle"/>
            <p:cNvSpPr/>
            <p:nvPr/>
          </p:nvSpPr>
          <p:spPr>
            <a:xfrm>
              <a:off x="12173738" y="-1"/>
              <a:ext cx="867117"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45" name="Task-driven Dialog"/>
            <p:cNvSpPr txBox="1"/>
            <p:nvPr/>
          </p:nvSpPr>
          <p:spPr>
            <a:xfrm>
              <a:off x="7918081" y="958574"/>
              <a:ext cx="2509698"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Task-driven</a:t>
              </a:r>
              <a:br/>
              <a:r>
                <a:t>Dialog</a:t>
              </a:r>
            </a:p>
          </p:txBody>
        </p:sp>
        <p:sp>
          <p:nvSpPr>
            <p:cNvPr id="846" name="ChitChat Dialog"/>
            <p:cNvSpPr txBox="1"/>
            <p:nvPr/>
          </p:nvSpPr>
          <p:spPr>
            <a:xfrm>
              <a:off x="11627681" y="958574"/>
              <a:ext cx="1959230"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ChitChat</a:t>
              </a:r>
              <a:br/>
              <a:r>
                <a:t>Dialog</a:t>
              </a:r>
            </a:p>
          </p:txBody>
        </p:sp>
      </p:grpSp>
      <p:sp>
        <p:nvSpPr>
          <p:cNvPr id="848"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
        <p:nvSpPr>
          <p:cNvPr id="849" name="More possible “correct” generations"/>
          <p:cNvSpPr txBox="1"/>
          <p:nvPr/>
        </p:nvSpPr>
        <p:spPr>
          <a:xfrm>
            <a:off x="14824409" y="9211678"/>
            <a:ext cx="9159520"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chemeClr val="accent1">
                    <a:lumOff val="-13575"/>
                  </a:schemeClr>
                </a:solidFill>
              </a:defRPr>
            </a:lvl1pPr>
          </a:lstStyle>
          <a:p>
            <a:pPr/>
            <a:r>
              <a:t>More possible “correct” generations</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1" name="Spectrum of NLG tasks"/>
          <p:cNvSpPr txBox="1"/>
          <p:nvPr>
            <p:ph type="title"/>
          </p:nvPr>
        </p:nvSpPr>
        <p:spPr>
          <a:xfrm>
            <a:off x="4387453" y="410933"/>
            <a:ext cx="15609094" cy="1845134"/>
          </a:xfrm>
          <a:prstGeom prst="rect">
            <a:avLst/>
          </a:prstGeom>
        </p:spPr>
        <p:txBody>
          <a:bodyPr/>
          <a:lstStyle/>
          <a:p>
            <a:pPr/>
            <a:r>
              <a:t>Spectrum of NLG tasks</a:t>
            </a:r>
          </a:p>
        </p:txBody>
      </p:sp>
      <p:grpSp>
        <p:nvGrpSpPr>
          <p:cNvPr id="863" name="Group"/>
          <p:cNvGrpSpPr/>
          <p:nvPr/>
        </p:nvGrpSpPr>
        <p:grpSpPr>
          <a:xfrm>
            <a:off x="2105712" y="2390542"/>
            <a:ext cx="20971732" cy="2180849"/>
            <a:chOff x="0" y="0"/>
            <a:chExt cx="20971730" cy="2180848"/>
          </a:xfrm>
        </p:grpSpPr>
        <p:sp>
          <p:nvSpPr>
            <p:cNvPr id="852" name="Line"/>
            <p:cNvSpPr/>
            <p:nvPr/>
          </p:nvSpPr>
          <p:spPr>
            <a:xfrm>
              <a:off x="0" y="381000"/>
              <a:ext cx="20971732" cy="0"/>
            </a:xfrm>
            <a:prstGeom prst="line">
              <a:avLst/>
            </a:prstGeom>
            <a:noFill/>
            <a:ln w="203200" cap="flat">
              <a:solidFill>
                <a:schemeClr val="accent1">
                  <a:hueOff val="114395"/>
                  <a:lumOff val="-24975"/>
                </a:schemeClr>
              </a:solidFill>
              <a:prstDash val="solid"/>
              <a:miter lim="400000"/>
              <a:headEnd type="triangle" w="med" len="med"/>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53" name="Triangle"/>
            <p:cNvSpPr/>
            <p:nvPr/>
          </p:nvSpPr>
          <p:spPr>
            <a:xfrm>
              <a:off x="1337597"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54" name="Triangle"/>
            <p:cNvSpPr/>
            <p:nvPr/>
          </p:nvSpPr>
          <p:spPr>
            <a:xfrm>
              <a:off x="4190625"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55" name="Machine Translation"/>
            <p:cNvSpPr txBox="1"/>
            <p:nvPr/>
          </p:nvSpPr>
          <p:spPr>
            <a:xfrm>
              <a:off x="588315" y="958574"/>
              <a:ext cx="2365681"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Machine</a:t>
              </a:r>
              <a:br/>
              <a:r>
                <a:t>Translation</a:t>
              </a:r>
            </a:p>
          </p:txBody>
        </p:sp>
        <p:sp>
          <p:nvSpPr>
            <p:cNvPr id="856" name="Summarization"/>
            <p:cNvSpPr txBox="1"/>
            <p:nvPr/>
          </p:nvSpPr>
          <p:spPr>
            <a:xfrm>
              <a:off x="3468737" y="1231624"/>
              <a:ext cx="3212415" cy="676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sz="3600"/>
              </a:lvl1pPr>
            </a:lstStyle>
            <a:p>
              <a:pPr/>
              <a:r>
                <a:t>Summarization</a:t>
              </a:r>
            </a:p>
          </p:txBody>
        </p:sp>
        <p:sp>
          <p:nvSpPr>
            <p:cNvPr id="857" name="Triangle"/>
            <p:cNvSpPr/>
            <p:nvPr/>
          </p:nvSpPr>
          <p:spPr>
            <a:xfrm>
              <a:off x="8739371" y="-1"/>
              <a:ext cx="867117"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58" name="Triangle"/>
            <p:cNvSpPr/>
            <p:nvPr/>
          </p:nvSpPr>
          <p:spPr>
            <a:xfrm>
              <a:off x="12173738" y="-1"/>
              <a:ext cx="867117"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59" name="Triangle"/>
            <p:cNvSpPr/>
            <p:nvPr/>
          </p:nvSpPr>
          <p:spPr>
            <a:xfrm>
              <a:off x="18677570" y="0"/>
              <a:ext cx="867116"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60" name="Task-driven Dialog"/>
            <p:cNvSpPr txBox="1"/>
            <p:nvPr/>
          </p:nvSpPr>
          <p:spPr>
            <a:xfrm>
              <a:off x="7918081" y="958574"/>
              <a:ext cx="2509698"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Task-driven</a:t>
              </a:r>
              <a:br/>
              <a:r>
                <a:t>Dialog</a:t>
              </a:r>
            </a:p>
          </p:txBody>
        </p:sp>
        <p:sp>
          <p:nvSpPr>
            <p:cNvPr id="861" name="ChitChat Dialog"/>
            <p:cNvSpPr txBox="1"/>
            <p:nvPr/>
          </p:nvSpPr>
          <p:spPr>
            <a:xfrm>
              <a:off x="11627681" y="958574"/>
              <a:ext cx="1959230"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ChitChat</a:t>
              </a:r>
              <a:br/>
              <a:r>
                <a:t>Dialog</a:t>
              </a:r>
            </a:p>
          </p:txBody>
        </p:sp>
        <p:sp>
          <p:nvSpPr>
            <p:cNvPr id="862" name="Story Generation"/>
            <p:cNvSpPr txBox="1"/>
            <p:nvPr/>
          </p:nvSpPr>
          <p:spPr>
            <a:xfrm>
              <a:off x="17907256" y="958574"/>
              <a:ext cx="2407744"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Story</a:t>
              </a:r>
              <a:br/>
              <a:r>
                <a:t>Generation</a:t>
              </a:r>
            </a:p>
          </p:txBody>
        </p:sp>
      </p:grpSp>
      <p:sp>
        <p:nvSpPr>
          <p:cNvPr id="864" name="Story Generation…"/>
          <p:cNvSpPr txBox="1"/>
          <p:nvPr>
            <p:ph type="body" sz="half" idx="1"/>
          </p:nvPr>
        </p:nvSpPr>
        <p:spPr>
          <a:xfrm>
            <a:off x="2176579" y="5446354"/>
            <a:ext cx="13726985" cy="7532555"/>
          </a:xfrm>
          <a:prstGeom prst="rect">
            <a:avLst/>
          </a:prstGeom>
        </p:spPr>
        <p:txBody>
          <a:bodyPr/>
          <a:lstStyle/>
          <a:p>
            <a:pPr marL="0" indent="0">
              <a:buSzTx/>
              <a:buNone/>
              <a:defRPr b="1"/>
            </a:pPr>
            <a:r>
              <a:t>Story Generation</a:t>
            </a:r>
          </a:p>
          <a:p>
            <a:pPr marL="0" indent="0">
              <a:buSzTx/>
              <a:buNone/>
            </a:pPr>
          </a:p>
          <a:p>
            <a:pPr marL="0" indent="0">
              <a:buSzTx/>
              <a:buNone/>
            </a:pPr>
            <a:r>
              <a:t>Input: Write a story about three little pigs?</a:t>
            </a:r>
          </a:p>
          <a:p>
            <a:pPr marL="0" indent="0">
              <a:buSzTx/>
              <a:buNone/>
            </a:pPr>
          </a:p>
          <a:p>
            <a:pPr marL="0" indent="0">
              <a:buSzTx/>
              <a:buNone/>
            </a:pPr>
            <a:r>
              <a:t>Outputs:</a:t>
            </a:r>
          </a:p>
          <a:p>
            <a:pPr marL="0" indent="0">
              <a:buSzTx/>
              <a:buNone/>
            </a:pPr>
            <a:r>
              <a:t>… (lots of different options!)…</a:t>
            </a:r>
          </a:p>
        </p:txBody>
      </p:sp>
      <p:sp>
        <p:nvSpPr>
          <p:cNvPr id="865"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
        <p:nvSpPr>
          <p:cNvPr id="866" name="Very open-ended!"/>
          <p:cNvSpPr txBox="1"/>
          <p:nvPr/>
        </p:nvSpPr>
        <p:spPr>
          <a:xfrm>
            <a:off x="15072143" y="10284917"/>
            <a:ext cx="4585743"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chemeClr val="accent1">
                    <a:lumOff val="-13575"/>
                  </a:schemeClr>
                </a:solidFill>
              </a:defRPr>
            </a:lvl1pPr>
          </a:lstStyle>
          <a:p>
            <a:pPr/>
            <a:r>
              <a:t>Very open-ended!</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8" name="Spectrum of NLG tasks"/>
          <p:cNvSpPr txBox="1"/>
          <p:nvPr>
            <p:ph type="title"/>
          </p:nvPr>
        </p:nvSpPr>
        <p:spPr>
          <a:xfrm>
            <a:off x="4387453" y="410933"/>
            <a:ext cx="15609094" cy="1845134"/>
          </a:xfrm>
          <a:prstGeom prst="rect">
            <a:avLst/>
          </a:prstGeom>
        </p:spPr>
        <p:txBody>
          <a:bodyPr/>
          <a:lstStyle/>
          <a:p>
            <a:pPr/>
            <a:r>
              <a:t>Spectrum of NLG tasks</a:t>
            </a:r>
          </a:p>
        </p:txBody>
      </p:sp>
      <p:grpSp>
        <p:nvGrpSpPr>
          <p:cNvPr id="880" name="Group"/>
          <p:cNvGrpSpPr/>
          <p:nvPr/>
        </p:nvGrpSpPr>
        <p:grpSpPr>
          <a:xfrm>
            <a:off x="2105712" y="2390542"/>
            <a:ext cx="20971732" cy="2180849"/>
            <a:chOff x="0" y="0"/>
            <a:chExt cx="20971730" cy="2180848"/>
          </a:xfrm>
        </p:grpSpPr>
        <p:sp>
          <p:nvSpPr>
            <p:cNvPr id="869" name="Line"/>
            <p:cNvSpPr/>
            <p:nvPr/>
          </p:nvSpPr>
          <p:spPr>
            <a:xfrm>
              <a:off x="0" y="381000"/>
              <a:ext cx="20971732" cy="0"/>
            </a:xfrm>
            <a:prstGeom prst="line">
              <a:avLst/>
            </a:prstGeom>
            <a:noFill/>
            <a:ln w="203200" cap="flat">
              <a:solidFill>
                <a:schemeClr val="accent1">
                  <a:hueOff val="114395"/>
                  <a:lumOff val="-24975"/>
                </a:schemeClr>
              </a:solidFill>
              <a:prstDash val="solid"/>
              <a:miter lim="400000"/>
              <a:headEnd type="triangle" w="med" len="med"/>
              <a:tailEnd type="triangle" w="med" len="med"/>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70" name="Triangle"/>
            <p:cNvSpPr/>
            <p:nvPr/>
          </p:nvSpPr>
          <p:spPr>
            <a:xfrm>
              <a:off x="1337597"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71" name="Triangle"/>
            <p:cNvSpPr/>
            <p:nvPr/>
          </p:nvSpPr>
          <p:spPr>
            <a:xfrm>
              <a:off x="4190625" y="0"/>
              <a:ext cx="867117" cy="76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72" name="Machine Translation"/>
            <p:cNvSpPr txBox="1"/>
            <p:nvPr/>
          </p:nvSpPr>
          <p:spPr>
            <a:xfrm>
              <a:off x="588315" y="958574"/>
              <a:ext cx="2365681"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Machine</a:t>
              </a:r>
              <a:br/>
              <a:r>
                <a:t>Translation</a:t>
              </a:r>
            </a:p>
          </p:txBody>
        </p:sp>
        <p:sp>
          <p:nvSpPr>
            <p:cNvPr id="873" name="Summarization"/>
            <p:cNvSpPr txBox="1"/>
            <p:nvPr/>
          </p:nvSpPr>
          <p:spPr>
            <a:xfrm>
              <a:off x="3468737" y="1231624"/>
              <a:ext cx="3212415" cy="676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sz="3600"/>
              </a:lvl1pPr>
            </a:lstStyle>
            <a:p>
              <a:pPr/>
              <a:r>
                <a:t>Summarization</a:t>
              </a:r>
            </a:p>
          </p:txBody>
        </p:sp>
        <p:sp>
          <p:nvSpPr>
            <p:cNvPr id="874" name="Triangle"/>
            <p:cNvSpPr/>
            <p:nvPr/>
          </p:nvSpPr>
          <p:spPr>
            <a:xfrm>
              <a:off x="8739371" y="-1"/>
              <a:ext cx="867117"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75" name="Triangle"/>
            <p:cNvSpPr/>
            <p:nvPr/>
          </p:nvSpPr>
          <p:spPr>
            <a:xfrm>
              <a:off x="12173738" y="-1"/>
              <a:ext cx="867117"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76" name="Triangle"/>
            <p:cNvSpPr/>
            <p:nvPr/>
          </p:nvSpPr>
          <p:spPr>
            <a:xfrm>
              <a:off x="18677570" y="0"/>
              <a:ext cx="867116"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chemeClr val="accent1"/>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sp>
          <p:nvSpPr>
            <p:cNvPr id="877" name="Task-driven Dialog"/>
            <p:cNvSpPr txBox="1"/>
            <p:nvPr/>
          </p:nvSpPr>
          <p:spPr>
            <a:xfrm>
              <a:off x="7918081" y="958574"/>
              <a:ext cx="2509698"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Task-driven</a:t>
              </a:r>
              <a:br/>
              <a:r>
                <a:t>Dialog</a:t>
              </a:r>
            </a:p>
          </p:txBody>
        </p:sp>
        <p:sp>
          <p:nvSpPr>
            <p:cNvPr id="878" name="ChitChat Dialog"/>
            <p:cNvSpPr txBox="1"/>
            <p:nvPr/>
          </p:nvSpPr>
          <p:spPr>
            <a:xfrm>
              <a:off x="11627681" y="958574"/>
              <a:ext cx="1959230"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ChitChat</a:t>
              </a:r>
              <a:br/>
              <a:r>
                <a:t>Dialog</a:t>
              </a:r>
            </a:p>
          </p:txBody>
        </p:sp>
        <p:sp>
          <p:nvSpPr>
            <p:cNvPr id="879" name="Story Generation"/>
            <p:cNvSpPr txBox="1"/>
            <p:nvPr/>
          </p:nvSpPr>
          <p:spPr>
            <a:xfrm>
              <a:off x="17907256" y="958574"/>
              <a:ext cx="2407744" cy="1222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defRPr sz="3600"/>
              </a:pPr>
              <a:r>
                <a:t>Story</a:t>
              </a:r>
              <a:br/>
              <a:r>
                <a:t>Generation</a:t>
              </a:r>
            </a:p>
          </p:txBody>
        </p:sp>
      </p:grpSp>
      <p:sp>
        <p:nvSpPr>
          <p:cNvPr id="881" name="Output is mostly determined by the input"/>
          <p:cNvSpPr txBox="1"/>
          <p:nvPr>
            <p:ph type="body" sz="quarter" idx="1"/>
          </p:nvPr>
        </p:nvSpPr>
        <p:spPr>
          <a:xfrm>
            <a:off x="910157" y="6519594"/>
            <a:ext cx="5574390" cy="2180849"/>
          </a:xfrm>
          <a:prstGeom prst="rect">
            <a:avLst/>
          </a:prstGeom>
        </p:spPr>
        <p:txBody>
          <a:bodyPr/>
          <a:lstStyle>
            <a:lvl1pPr marL="0" indent="0">
              <a:buSzTx/>
              <a:buNone/>
            </a:lvl1pPr>
          </a:lstStyle>
          <a:p>
            <a:pPr/>
            <a:r>
              <a:t>Output is mostly determined by the input</a:t>
            </a:r>
          </a:p>
        </p:txBody>
      </p:sp>
      <p:sp>
        <p:nvSpPr>
          <p:cNvPr id="882"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
        <p:nvSpPr>
          <p:cNvPr id="883" name="Less open-ended"/>
          <p:cNvSpPr txBox="1"/>
          <p:nvPr/>
        </p:nvSpPr>
        <p:spPr>
          <a:xfrm>
            <a:off x="500003" y="1332311"/>
            <a:ext cx="4534333"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chemeClr val="accent1">
                    <a:lumOff val="-13575"/>
                  </a:schemeClr>
                </a:solidFill>
              </a:defRPr>
            </a:lvl1pPr>
          </a:lstStyle>
          <a:p>
            <a:pPr/>
            <a:r>
              <a:t>Less open-ended</a:t>
            </a:r>
          </a:p>
        </p:txBody>
      </p:sp>
      <p:sp>
        <p:nvSpPr>
          <p:cNvPr id="884" name="Less diverse"/>
          <p:cNvSpPr txBox="1"/>
          <p:nvPr/>
        </p:nvSpPr>
        <p:spPr>
          <a:xfrm>
            <a:off x="1126697" y="4841991"/>
            <a:ext cx="3280945"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chemeClr val="accent1">
                    <a:lumOff val="-13575"/>
                  </a:schemeClr>
                </a:solidFill>
              </a:defRPr>
            </a:lvl1pPr>
          </a:lstStyle>
          <a:p>
            <a:pPr/>
            <a:r>
              <a:t>Less diverse</a:t>
            </a:r>
          </a:p>
        </p:txBody>
      </p:sp>
      <p:sp>
        <p:nvSpPr>
          <p:cNvPr id="885" name="More open-ended"/>
          <p:cNvSpPr txBox="1"/>
          <p:nvPr/>
        </p:nvSpPr>
        <p:spPr>
          <a:xfrm>
            <a:off x="18965329" y="1332311"/>
            <a:ext cx="4648328"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chemeClr val="accent1">
                    <a:lumOff val="-13575"/>
                  </a:schemeClr>
                </a:solidFill>
              </a:defRPr>
            </a:lvl1pPr>
          </a:lstStyle>
          <a:p>
            <a:pPr/>
            <a:r>
              <a:t>More open-ended</a:t>
            </a:r>
          </a:p>
        </p:txBody>
      </p:sp>
      <p:sp>
        <p:nvSpPr>
          <p:cNvPr id="886" name="More diverse"/>
          <p:cNvSpPr txBox="1"/>
          <p:nvPr/>
        </p:nvSpPr>
        <p:spPr>
          <a:xfrm>
            <a:off x="19761952" y="4841991"/>
            <a:ext cx="3394940"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a:solidFill>
                  <a:schemeClr val="accent1">
                    <a:lumOff val="-13575"/>
                  </a:schemeClr>
                </a:solidFill>
              </a:defRPr>
            </a:lvl1pPr>
          </a:lstStyle>
          <a:p>
            <a:pPr/>
            <a:r>
              <a:t>More diverse</a:t>
            </a:r>
          </a:p>
        </p:txBody>
      </p:sp>
      <p:sp>
        <p:nvSpPr>
          <p:cNvPr id="887" name="Lots of freedom in the output, output distribution should be varied and diverse"/>
          <p:cNvSpPr txBox="1"/>
          <p:nvPr/>
        </p:nvSpPr>
        <p:spPr>
          <a:xfrm>
            <a:off x="18672227" y="6238763"/>
            <a:ext cx="5574390" cy="218084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defTabSz="764024">
              <a:spcBef>
                <a:spcPts val="1300"/>
              </a:spcBef>
              <a:defRPr sz="3534">
                <a:latin typeface="Georgia"/>
                <a:ea typeface="Georgia"/>
                <a:cs typeface="Georgia"/>
                <a:sym typeface="Georgia"/>
              </a:defRPr>
            </a:lvl1pPr>
          </a:lstStyle>
          <a:p>
            <a:pPr/>
            <a:r>
              <a:t>Lots of freedom in the output, output distribution should be varied and diverse</a:t>
            </a:r>
          </a:p>
        </p:txBody>
      </p:sp>
      <p:sp>
        <p:nvSpPr>
          <p:cNvPr id="888" name="Can characterize the spectrum of tasks using entropy. Can use different decoding and training strategies for each."/>
          <p:cNvSpPr txBox="1"/>
          <p:nvPr/>
        </p:nvSpPr>
        <p:spPr>
          <a:xfrm>
            <a:off x="3752410" y="9590416"/>
            <a:ext cx="17227841" cy="243222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l">
              <a:spcBef>
                <a:spcPts val="1400"/>
              </a:spcBef>
              <a:defRPr sz="4800">
                <a:latin typeface="Georgia"/>
                <a:ea typeface="Georgia"/>
                <a:cs typeface="Georgia"/>
                <a:sym typeface="Georgia"/>
              </a:defRPr>
            </a:pPr>
            <a:r>
              <a:t>Can characterize the spectrum of tasks using </a:t>
            </a:r>
            <a:r>
              <a:rPr>
                <a:solidFill>
                  <a:schemeClr val="accent1">
                    <a:lumOff val="-13575"/>
                  </a:schemeClr>
                </a:solidFill>
              </a:rPr>
              <a:t>entropy</a:t>
            </a:r>
            <a:r>
              <a:t>.</a:t>
            </a:r>
            <a:br/>
            <a:r>
              <a:t>Can use different </a:t>
            </a:r>
            <a:r>
              <a:rPr>
                <a:solidFill>
                  <a:schemeClr val="accent1">
                    <a:lumOff val="-13575"/>
                  </a:schemeClr>
                </a:solidFill>
              </a:rPr>
              <a:t>decoding and training strategies</a:t>
            </a:r>
            <a:r>
              <a:t> for each.</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0" name="Evaluation"/>
          <p:cNvSpPr txBox="1"/>
          <p:nvPr>
            <p:ph type="title"/>
          </p:nvPr>
        </p:nvSpPr>
        <p:spPr>
          <a:xfrm>
            <a:off x="4387453" y="2253451"/>
            <a:ext cx="15609094" cy="3036095"/>
          </a:xfrm>
          <a:prstGeom prst="rect">
            <a:avLst/>
          </a:prstGeom>
        </p:spPr>
        <p:txBody>
          <a:bodyPr/>
          <a:lstStyle/>
          <a:p>
            <a:pPr/>
            <a:r>
              <a:t>Evaluation</a:t>
            </a:r>
          </a:p>
        </p:txBody>
      </p:sp>
      <p:sp>
        <p:nvSpPr>
          <p:cNvPr id="8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92" name="Image" descr="Image"/>
          <p:cNvPicPr>
            <a:picLocks noChangeAspect="1"/>
          </p:cNvPicPr>
          <p:nvPr/>
        </p:nvPicPr>
        <p:blipFill>
          <a:blip r:embed="rId3">
            <a:extLst/>
          </a:blip>
          <a:stretch>
            <a:fillRect/>
          </a:stretch>
        </p:blipFill>
        <p:spPr>
          <a:xfrm>
            <a:off x="2954166" y="5409593"/>
            <a:ext cx="19260657" cy="5244238"/>
          </a:xfrm>
          <a:prstGeom prst="rect">
            <a:avLst/>
          </a:prstGeom>
          <a:ln w="12700">
            <a:miter lim="400000"/>
          </a:ln>
        </p:spPr>
      </p:pic>
      <p:sp>
        <p:nvSpPr>
          <p:cNvPr id="893"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98" name="Automatic evaluation metrics"/>
          <p:cNvSpPr txBox="1"/>
          <p:nvPr/>
        </p:nvSpPr>
        <p:spPr>
          <a:xfrm>
            <a:off x="2321243" y="734974"/>
            <a:ext cx="10925608"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latin typeface="Optima"/>
                <a:ea typeface="Optima"/>
                <a:cs typeface="Optima"/>
                <a:sym typeface="Optima"/>
              </a:defRPr>
            </a:lvl1pPr>
          </a:lstStyle>
          <a:p>
            <a:pPr/>
            <a:r>
              <a:t>Automatic evaluation metrics</a:t>
            </a:r>
          </a:p>
        </p:txBody>
      </p:sp>
      <p:sp>
        <p:nvSpPr>
          <p:cNvPr id="899" name="Content overlap metrics:…"/>
          <p:cNvSpPr txBox="1"/>
          <p:nvPr/>
        </p:nvSpPr>
        <p:spPr>
          <a:xfrm>
            <a:off x="2493192" y="2723195"/>
            <a:ext cx="15596113" cy="826961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defRPr b="1">
                <a:latin typeface="Optima"/>
                <a:ea typeface="Optima"/>
                <a:cs typeface="Optima"/>
                <a:sym typeface="Optima"/>
              </a:defRPr>
            </a:pPr>
            <a:r>
              <a:t>Content overlap metrics:</a:t>
            </a:r>
          </a:p>
          <a:p>
            <a:pPr lvl="1" marL="972343" indent="-527843" algn="l">
              <a:buSzPct val="100000"/>
              <a:buChar char="•"/>
              <a:defRPr>
                <a:latin typeface="Optima"/>
                <a:ea typeface="Optima"/>
                <a:cs typeface="Optima"/>
                <a:sym typeface="Optima"/>
              </a:defRPr>
            </a:pPr>
            <a:r>
              <a:t>Word (n-gram) overlap: BLEU, ROUGE, METEOR, CIDEr</a:t>
            </a:r>
          </a:p>
          <a:p>
            <a:pPr lvl="1" marL="972343" indent="-527843" algn="l">
              <a:buSzPct val="100000"/>
              <a:buChar char="•"/>
              <a:defRPr>
                <a:latin typeface="Optima"/>
                <a:ea typeface="Optima"/>
                <a:cs typeface="Optima"/>
                <a:sym typeface="Optima"/>
              </a:defRPr>
            </a:pPr>
            <a:r>
              <a:t>Structured overlap: PYRAMID, SPICE, SPIDER </a:t>
            </a:r>
          </a:p>
          <a:p>
            <a:pPr algn="l">
              <a:defRPr b="1">
                <a:latin typeface="Optima"/>
                <a:ea typeface="Optima"/>
                <a:cs typeface="Optima"/>
                <a:sym typeface="Optima"/>
              </a:defRPr>
            </a:pPr>
          </a:p>
          <a:p>
            <a:pPr algn="l">
              <a:defRPr b="1">
                <a:latin typeface="Optima"/>
                <a:ea typeface="Optima"/>
                <a:cs typeface="Optima"/>
                <a:sym typeface="Optima"/>
              </a:defRPr>
            </a:pPr>
          </a:p>
          <a:p>
            <a:pPr algn="l">
              <a:defRPr b="1">
                <a:latin typeface="Optima"/>
                <a:ea typeface="Optima"/>
                <a:cs typeface="Optima"/>
                <a:sym typeface="Optima"/>
              </a:defRPr>
            </a:pPr>
            <a:r>
              <a:t>Model based metrics:</a:t>
            </a:r>
          </a:p>
          <a:p>
            <a:pPr lvl="1" marL="972343" indent="-527843" algn="l">
              <a:buSzPct val="100000"/>
              <a:buChar char="•"/>
              <a:defRPr>
                <a:latin typeface="Optima"/>
                <a:ea typeface="Optima"/>
                <a:cs typeface="Optima"/>
                <a:sym typeface="Optima"/>
              </a:defRPr>
            </a:pPr>
            <a:r>
              <a:t>Embedding similarity: Embedding average, Word Mover Distance, BERTSCORE, etc.</a:t>
            </a:r>
          </a:p>
          <a:p>
            <a:pPr lvl="1" marL="972343" indent="-527843" algn="l">
              <a:buSzPct val="100000"/>
              <a:buChar char="•"/>
              <a:defRPr>
                <a:latin typeface="Optima"/>
                <a:ea typeface="Optima"/>
                <a:cs typeface="Optima"/>
                <a:sym typeface="Optima"/>
              </a:defRPr>
            </a:pPr>
            <a:r>
              <a:t>Metric predictor: BLEURT</a:t>
            </a:r>
          </a:p>
          <a:p>
            <a:pPr algn="l">
              <a:defRPr>
                <a:latin typeface="Optima"/>
                <a:ea typeface="Optima"/>
                <a:cs typeface="Optima"/>
                <a:sym typeface="Optima"/>
              </a:defRPr>
            </a:pPr>
          </a:p>
          <a:p>
            <a:pPr algn="l">
              <a:defRPr b="1">
                <a:latin typeface="Optima"/>
                <a:ea typeface="Optima"/>
                <a:cs typeface="Optima"/>
                <a:sym typeface="Optima"/>
              </a:defRPr>
            </a:pPr>
            <a:r>
              <a:t>LLM as judge: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9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899">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899">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899">
                                            <p:txEl>
                                              <p:pRg st="2" end="2"/>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1" fill="hold">
                                  <p:stCondLst>
                                    <p:cond delay="0"/>
                                  </p:stCondLst>
                                  <p:iterate type="el" backwards="0">
                                    <p:tmAbs val="0"/>
                                  </p:iterate>
                                  <p:childTnLst>
                                    <p:set>
                                      <p:cBhvr>
                                        <p:cTn id="15" fill="hold"/>
                                        <p:tgtEl>
                                          <p:spTgt spid="899">
                                            <p:txEl>
                                              <p:pRg st="3" end="3"/>
                                            </p:txEl>
                                          </p:spTgt>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1" fill="hold">
                                  <p:stCondLst>
                                    <p:cond delay="0"/>
                                  </p:stCondLst>
                                  <p:iterate type="el" backwards="0">
                                    <p:tmAbs val="0"/>
                                  </p:iterate>
                                  <p:childTnLst>
                                    <p:set>
                                      <p:cBhvr>
                                        <p:cTn id="18" fill="hold"/>
                                        <p:tgtEl>
                                          <p:spTgt spid="899">
                                            <p:txEl>
                                              <p:pRg st="4" end="4"/>
                                            </p:txEl>
                                          </p:spTgt>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1" fill="hold">
                                  <p:stCondLst>
                                    <p:cond delay="0"/>
                                  </p:stCondLst>
                                  <p:iterate type="el" backwards="0">
                                    <p:tmAbs val="0"/>
                                  </p:iterate>
                                  <p:childTnLst>
                                    <p:set>
                                      <p:cBhvr>
                                        <p:cTn id="21" fill="hold"/>
                                        <p:tgtEl>
                                          <p:spTgt spid="899">
                                            <p:txEl>
                                              <p:pRg st="5" end="5"/>
                                            </p:txEl>
                                          </p:spTgt>
                                        </p:tgtEl>
                                        <p:attrNameLst>
                                          <p:attrName>style.visibility</p:attrName>
                                        </p:attrNameLst>
                                      </p:cBhvr>
                                      <p:to>
                                        <p:strVal val="visible"/>
                                      </p:to>
                                    </p:set>
                                  </p:childTnLst>
                                </p:cTn>
                              </p:par>
                              <p:par>
                                <p:cTn id="22" presetClass="entr" nodeType="withEffect" presetSubtype="0" presetID="1" grpId="1" fill="hold">
                                  <p:stCondLst>
                                    <p:cond delay="0"/>
                                  </p:stCondLst>
                                  <p:iterate type="el" backwards="0">
                                    <p:tmAbs val="0"/>
                                  </p:iterate>
                                  <p:childTnLst>
                                    <p:set>
                                      <p:cBhvr>
                                        <p:cTn id="23" fill="hold"/>
                                        <p:tgtEl>
                                          <p:spTgt spid="899">
                                            <p:txEl>
                                              <p:pRg st="6" end="6"/>
                                            </p:txEl>
                                          </p:spTgt>
                                        </p:tgtEl>
                                        <p:attrNameLst>
                                          <p:attrName>style.visibility</p:attrName>
                                        </p:attrNameLst>
                                      </p:cBhvr>
                                      <p:to>
                                        <p:strVal val="visible"/>
                                      </p:to>
                                    </p:set>
                                  </p:childTnLst>
                                </p:cTn>
                              </p:par>
                              <p:par>
                                <p:cTn id="24" presetClass="entr" nodeType="withEffect" presetSubtype="0" presetID="1" grpId="1" fill="hold">
                                  <p:stCondLst>
                                    <p:cond delay="0"/>
                                  </p:stCondLst>
                                  <p:iterate type="el" backwards="0">
                                    <p:tmAbs val="0"/>
                                  </p:iterate>
                                  <p:childTnLst>
                                    <p:set>
                                      <p:cBhvr>
                                        <p:cTn id="25" fill="hold"/>
                                        <p:tgtEl>
                                          <p:spTgt spid="899">
                                            <p:txEl>
                                              <p:pRg st="7" end="7"/>
                                            </p:txEl>
                                          </p:spTgt>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1" fill="hold">
                                  <p:stCondLst>
                                    <p:cond delay="0"/>
                                  </p:stCondLst>
                                  <p:iterate type="el" backwards="0">
                                    <p:tmAbs val="0"/>
                                  </p:iterate>
                                  <p:childTnLst>
                                    <p:set>
                                      <p:cBhvr>
                                        <p:cTn id="28" fill="hold"/>
                                        <p:tgtEl>
                                          <p:spTgt spid="899">
                                            <p:txEl>
                                              <p:pRg st="8" end="8"/>
                                            </p:txEl>
                                          </p:spTgt>
                                        </p:tgtEl>
                                        <p:attrNameLst>
                                          <p:attrName>style.visibility</p:attrName>
                                        </p:attrNameLst>
                                      </p:cBhvr>
                                      <p:to>
                                        <p:strVal val="visible"/>
                                      </p:to>
                                    </p:set>
                                  </p:childTnLst>
                                </p:cTn>
                              </p:par>
                            </p:childTnLst>
                          </p:cTn>
                        </p:par>
                        <p:par>
                          <p:cTn id="29" fill="hold">
                            <p:stCondLst>
                              <p:cond delay="0"/>
                            </p:stCondLst>
                            <p:childTnLst>
                              <p:par>
                                <p:cTn id="30" presetClass="entr" nodeType="afterEffect" presetSubtype="0" presetID="1" grpId="1" fill="hold">
                                  <p:stCondLst>
                                    <p:cond delay="0"/>
                                  </p:stCondLst>
                                  <p:iterate type="el" backwards="0">
                                    <p:tmAbs val="0"/>
                                  </p:iterate>
                                  <p:childTnLst>
                                    <p:set>
                                      <p:cBhvr>
                                        <p:cTn id="31" fill="hold"/>
                                        <p:tgtEl>
                                          <p:spTgt spid="899">
                                            <p:txEl>
                                              <p:pRg st="9" end="9"/>
                                            </p:txEl>
                                          </p:spTgt>
                                        </p:tgtEl>
                                        <p:attrNameLst>
                                          <p:attrName>style.visibility</p:attrName>
                                        </p:attrNameLst>
                                      </p:cBhvr>
                                      <p:to>
                                        <p:strVal val="visible"/>
                                      </p:to>
                                    </p:set>
                                  </p:childTnLst>
                                </p:cTn>
                              </p:par>
                            </p:childTnLst>
                          </p:cTn>
                        </p:par>
                        <p:par>
                          <p:cTn id="32" fill="hold">
                            <p:stCondLst>
                              <p:cond delay="0"/>
                            </p:stCondLst>
                            <p:childTnLst>
                              <p:par>
                                <p:cTn id="33" presetClass="entr" nodeType="afterEffect" presetSubtype="0" presetID="1" grpId="1" fill="hold">
                                  <p:stCondLst>
                                    <p:cond delay="0"/>
                                  </p:stCondLst>
                                  <p:iterate type="el" backwards="0">
                                    <p:tmAbs val="0"/>
                                  </p:iterate>
                                  <p:childTnLst>
                                    <p:set>
                                      <p:cBhvr>
                                        <p:cTn id="34" fill="hold"/>
                                        <p:tgtEl>
                                          <p:spTgt spid="899">
                                            <p:txEl>
                                              <p:pRg st="10" end="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899" grpId="1"/>
    </p:bldLst>
  </p:timing>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3" name="Content overlap metrics"/>
          <p:cNvSpPr txBox="1"/>
          <p:nvPr>
            <p:ph type="title"/>
          </p:nvPr>
        </p:nvSpPr>
        <p:spPr>
          <a:prstGeom prst="rect">
            <a:avLst/>
          </a:prstGeom>
        </p:spPr>
        <p:txBody>
          <a:bodyPr/>
          <a:lstStyle/>
          <a:p>
            <a:pPr/>
            <a:r>
              <a:t>Content overlap metrics</a:t>
            </a:r>
          </a:p>
        </p:txBody>
      </p:sp>
      <p:sp>
        <p:nvSpPr>
          <p:cNvPr id="904" name="Double-click to edit"/>
          <p:cNvSpPr txBox="1"/>
          <p:nvPr>
            <p:ph type="body" sz="half" idx="1"/>
          </p:nvPr>
        </p:nvSpPr>
        <p:spPr>
          <a:prstGeom prst="rect">
            <a:avLst/>
          </a:prstGeom>
        </p:spPr>
        <p:txBody>
          <a:bodyPr/>
          <a:lstStyle/>
          <a:p>
            <a:pPr/>
          </a:p>
        </p:txBody>
      </p:sp>
      <p:pic>
        <p:nvPicPr>
          <p:cNvPr id="905" name="Image" descr="Image"/>
          <p:cNvPicPr>
            <a:picLocks noChangeAspect="1"/>
          </p:cNvPicPr>
          <p:nvPr/>
        </p:nvPicPr>
        <p:blipFill>
          <a:blip r:embed="rId2">
            <a:extLst/>
          </a:blip>
          <a:stretch>
            <a:fillRect/>
          </a:stretch>
        </p:blipFill>
        <p:spPr>
          <a:xfrm>
            <a:off x="2885313" y="3343161"/>
            <a:ext cx="19894876" cy="9036994"/>
          </a:xfrm>
          <a:prstGeom prst="rect">
            <a:avLst/>
          </a:prstGeom>
          <a:ln w="12700">
            <a:miter lim="400000"/>
          </a:ln>
        </p:spPr>
      </p:pic>
      <p:sp>
        <p:nvSpPr>
          <p:cNvPr id="906" name="Slide credit Stanford CS224N  (Xiang Lisa Li, Antoine Bosselut, Chris Manning)"/>
          <p:cNvSpPr txBox="1"/>
          <p:nvPr/>
        </p:nvSpPr>
        <p:spPr>
          <a:xfrm>
            <a:off x="13745436" y="12929029"/>
            <a:ext cx="9915577"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credit Stanford CS224N  (Xiang Lisa Li, Antoine Bosselut, Chris Manning)</a:t>
            </a: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8" name="N-gram overlaps are not good metrics"/>
          <p:cNvSpPr txBox="1"/>
          <p:nvPr>
            <p:ph type="title"/>
          </p:nvPr>
        </p:nvSpPr>
        <p:spPr>
          <a:xfrm>
            <a:off x="4387453" y="357187"/>
            <a:ext cx="15609094" cy="2167274"/>
          </a:xfrm>
          <a:prstGeom prst="rect">
            <a:avLst/>
          </a:prstGeom>
        </p:spPr>
        <p:txBody>
          <a:bodyPr/>
          <a:lstStyle/>
          <a:p>
            <a:pPr/>
            <a:r>
              <a:t>N-gram overlaps are not good metrics</a:t>
            </a:r>
          </a:p>
        </p:txBody>
      </p:sp>
      <p:sp>
        <p:nvSpPr>
          <p:cNvPr id="909" name="Not ideal for machine translation…"/>
          <p:cNvSpPr txBox="1"/>
          <p:nvPr>
            <p:ph type="body" idx="1"/>
          </p:nvPr>
        </p:nvSpPr>
        <p:spPr>
          <a:prstGeom prst="rect">
            <a:avLst/>
          </a:prstGeom>
        </p:spPr>
        <p:txBody>
          <a:bodyPr/>
          <a:lstStyle/>
          <a:p>
            <a:pPr marL="531733" indent="-531733" defTabSz="714732">
              <a:spcBef>
                <a:spcPts val="3600"/>
              </a:spcBef>
              <a:defRPr sz="3828"/>
            </a:pPr>
            <a:r>
              <a:t>Not ideal for machine translation</a:t>
            </a:r>
          </a:p>
          <a:p>
            <a:pPr marL="531733" indent="-531733" defTabSz="714732">
              <a:spcBef>
                <a:spcPts val="3600"/>
              </a:spcBef>
              <a:defRPr sz="3828"/>
            </a:pPr>
            <a:r>
              <a:t>But they get even progressively worse for tasks that are more open-ended than machine translation </a:t>
            </a:r>
          </a:p>
          <a:p>
            <a:pPr lvl="1" marL="918448" indent="-531733" defTabSz="714732">
              <a:spcBef>
                <a:spcPts val="3600"/>
              </a:spcBef>
              <a:defRPr sz="3828"/>
            </a:pPr>
            <a:r>
              <a:t>Worse for summarization, as longer output texts are harder to measure </a:t>
            </a:r>
          </a:p>
          <a:p>
            <a:pPr lvl="1" marL="918448" indent="-531733" defTabSz="714732">
              <a:spcBef>
                <a:spcPts val="3600"/>
              </a:spcBef>
              <a:defRPr sz="3828"/>
            </a:pPr>
            <a:r>
              <a:t>Much worse for dialogue, which is more open-ended that summarization</a:t>
            </a:r>
          </a:p>
          <a:p>
            <a:pPr lvl="1" marL="918448" indent="-531733" defTabSz="714732">
              <a:spcBef>
                <a:spcPts val="3600"/>
              </a:spcBef>
              <a:defRPr sz="3828"/>
            </a:pPr>
            <a:r>
              <a:t>Much, much worse story generation, which is also open-ended, but whose sequence length can make it seem you’re getting decent scores!</a:t>
            </a:r>
          </a:p>
        </p:txBody>
      </p:sp>
      <p:sp>
        <p:nvSpPr>
          <p:cNvPr id="910"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11"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
        <p:nvSpPr>
          <p:cNvPr id="912" name="Word overlap-based metrics: BLEU, ROUGE, METEOR, CIDEr, etc"/>
          <p:cNvSpPr txBox="1"/>
          <p:nvPr/>
        </p:nvSpPr>
        <p:spPr>
          <a:xfrm>
            <a:off x="3853283" y="2410357"/>
            <a:ext cx="17714284" cy="78762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Word overlap-based metrics: BLEU, ROUGE, METEOR, CIDEr, etc</a:t>
            </a:r>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14" name="Semantic overlap metrics"/>
          <p:cNvSpPr txBox="1"/>
          <p:nvPr>
            <p:ph type="title"/>
          </p:nvPr>
        </p:nvSpPr>
        <p:spPr>
          <a:prstGeom prst="rect">
            <a:avLst/>
          </a:prstGeom>
        </p:spPr>
        <p:txBody>
          <a:bodyPr/>
          <a:lstStyle/>
          <a:p>
            <a:pPr/>
            <a:r>
              <a:t>Semantic overlap metrics</a:t>
            </a:r>
          </a:p>
        </p:txBody>
      </p:sp>
      <p:sp>
        <p:nvSpPr>
          <p:cNvPr id="915" name="Double-click to edit"/>
          <p:cNvSpPr txBox="1"/>
          <p:nvPr>
            <p:ph type="body" idx="1"/>
          </p:nvPr>
        </p:nvSpPr>
        <p:spPr>
          <a:prstGeom prst="rect">
            <a:avLst/>
          </a:prstGeom>
        </p:spPr>
        <p:txBody>
          <a:bodyPr/>
          <a:lstStyle/>
          <a:p>
            <a:pPr/>
          </a:p>
        </p:txBody>
      </p:sp>
      <p:sp>
        <p:nvSpPr>
          <p:cNvPr id="916" name="Slide Number"/>
          <p:cNvSpPr txBox="1"/>
          <p:nvPr>
            <p:ph type="sldNum" sz="quarter" idx="4294967295"/>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17" name="Image" descr="Image"/>
          <p:cNvPicPr>
            <a:picLocks noChangeAspect="1"/>
          </p:cNvPicPr>
          <p:nvPr/>
        </p:nvPicPr>
        <p:blipFill>
          <a:blip r:embed="rId2">
            <a:extLst/>
          </a:blip>
          <a:srcRect l="0" t="0" r="0" b="0"/>
          <a:stretch>
            <a:fillRect/>
          </a:stretch>
        </p:blipFill>
        <p:spPr>
          <a:xfrm>
            <a:off x="1146999" y="3106129"/>
            <a:ext cx="23052754" cy="9914758"/>
          </a:xfrm>
          <a:prstGeom prst="rect">
            <a:avLst/>
          </a:prstGeom>
          <a:ln w="12700">
            <a:miter lim="400000"/>
          </a:ln>
        </p:spPr>
      </p:pic>
      <p:sp>
        <p:nvSpPr>
          <p:cNvPr id="918"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0" name="Model-based metrics"/>
          <p:cNvSpPr txBox="1"/>
          <p:nvPr>
            <p:ph type="title"/>
          </p:nvPr>
        </p:nvSpPr>
        <p:spPr>
          <a:prstGeom prst="rect">
            <a:avLst/>
          </a:prstGeom>
        </p:spPr>
        <p:txBody>
          <a:bodyPr/>
          <a:lstStyle/>
          <a:p>
            <a:pPr/>
            <a:r>
              <a:t>Model-based metrics</a:t>
            </a:r>
          </a:p>
        </p:txBody>
      </p:sp>
      <p:sp>
        <p:nvSpPr>
          <p:cNvPr id="921" name="Use learned representations of words and sentences to compute semantic similarity between generated and reference texts…"/>
          <p:cNvSpPr txBox="1"/>
          <p:nvPr>
            <p:ph type="body" idx="1"/>
          </p:nvPr>
        </p:nvSpPr>
        <p:spPr>
          <a:xfrm>
            <a:off x="4387453" y="3128157"/>
            <a:ext cx="15609094" cy="8840392"/>
          </a:xfrm>
          <a:prstGeom prst="rect">
            <a:avLst/>
          </a:prstGeom>
        </p:spPr>
        <p:txBody>
          <a:bodyPr/>
          <a:lstStyle/>
          <a:p>
            <a:pPr/>
            <a:r>
              <a:t>Use </a:t>
            </a:r>
            <a:r>
              <a:rPr>
                <a:solidFill>
                  <a:schemeClr val="accent1">
                    <a:lumOff val="-13575"/>
                  </a:schemeClr>
                </a:solidFill>
              </a:rPr>
              <a:t>learned representations</a:t>
            </a:r>
            <a:r>
              <a:t> of words and sentences to compute </a:t>
            </a:r>
            <a:r>
              <a:rPr>
                <a:solidFill>
                  <a:schemeClr val="accent1">
                    <a:lumOff val="-13575"/>
                  </a:schemeClr>
                </a:solidFill>
              </a:rPr>
              <a:t>semantic similarity</a:t>
            </a:r>
            <a:r>
              <a:t> between generated and reference texts </a:t>
            </a:r>
          </a:p>
          <a:p>
            <a:pPr/>
            <a:r>
              <a:t>No more n-gram bottleneck because text units are represented as embeddings! </a:t>
            </a:r>
          </a:p>
          <a:p>
            <a:pPr/>
            <a:r>
              <a:t>Even though embeddings are pretrained, distance metrics used to measure the similarity can be fixed</a:t>
            </a:r>
          </a:p>
        </p:txBody>
      </p:sp>
      <p:sp>
        <p:nvSpPr>
          <p:cNvPr id="922"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23"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5" name="Model-based metrics: Word distance functions"/>
          <p:cNvSpPr txBox="1"/>
          <p:nvPr>
            <p:ph type="title"/>
          </p:nvPr>
        </p:nvSpPr>
        <p:spPr>
          <a:xfrm>
            <a:off x="4001086" y="357187"/>
            <a:ext cx="18513465" cy="1952626"/>
          </a:xfrm>
          <a:prstGeom prst="rect">
            <a:avLst/>
          </a:prstGeom>
        </p:spPr>
        <p:txBody>
          <a:bodyPr/>
          <a:lstStyle/>
          <a:p>
            <a:pPr/>
            <a:r>
              <a:t>Model-based metrics: Word distance functions</a:t>
            </a:r>
          </a:p>
        </p:txBody>
      </p:sp>
      <p:sp>
        <p:nvSpPr>
          <p:cNvPr id="926" name="Double-click to edit"/>
          <p:cNvSpPr txBox="1"/>
          <p:nvPr>
            <p:ph type="body" idx="1"/>
          </p:nvPr>
        </p:nvSpPr>
        <p:spPr>
          <a:prstGeom prst="rect">
            <a:avLst/>
          </a:prstGeom>
        </p:spPr>
        <p:txBody>
          <a:bodyPr/>
          <a:lstStyle/>
          <a:p>
            <a:pPr/>
          </a:p>
        </p:txBody>
      </p:sp>
      <p:sp>
        <p:nvSpPr>
          <p:cNvPr id="92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28" name="Image" descr="Image"/>
          <p:cNvPicPr>
            <a:picLocks noChangeAspect="1"/>
          </p:cNvPicPr>
          <p:nvPr/>
        </p:nvPicPr>
        <p:blipFill>
          <a:blip r:embed="rId2">
            <a:extLst/>
          </a:blip>
          <a:stretch>
            <a:fillRect/>
          </a:stretch>
        </p:blipFill>
        <p:spPr>
          <a:xfrm>
            <a:off x="1113280" y="2133088"/>
            <a:ext cx="22157440" cy="9948603"/>
          </a:xfrm>
          <a:prstGeom prst="rect">
            <a:avLst/>
          </a:prstGeom>
          <a:ln w="12700">
            <a:miter lim="400000"/>
          </a:ln>
        </p:spPr>
      </p:pic>
      <p:sp>
        <p:nvSpPr>
          <p:cNvPr id="929"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1" name="Model-based metrics: Beyond word matching"/>
          <p:cNvSpPr txBox="1"/>
          <p:nvPr>
            <p:ph type="title"/>
          </p:nvPr>
        </p:nvSpPr>
        <p:spPr>
          <a:xfrm>
            <a:off x="4001086" y="185469"/>
            <a:ext cx="17800433" cy="1832473"/>
          </a:xfrm>
          <a:prstGeom prst="rect">
            <a:avLst/>
          </a:prstGeom>
        </p:spPr>
        <p:txBody>
          <a:bodyPr/>
          <a:lstStyle/>
          <a:p>
            <a:pPr/>
            <a:r>
              <a:t>Model-based metrics: Beyond word matching</a:t>
            </a:r>
          </a:p>
        </p:txBody>
      </p:sp>
      <p:sp>
        <p:nvSpPr>
          <p:cNvPr id="932" name="Double-click to edit"/>
          <p:cNvSpPr txBox="1"/>
          <p:nvPr>
            <p:ph type="body" idx="1"/>
          </p:nvPr>
        </p:nvSpPr>
        <p:spPr>
          <a:prstGeom prst="rect">
            <a:avLst/>
          </a:prstGeom>
        </p:spPr>
        <p:txBody>
          <a:bodyPr/>
          <a:lstStyle/>
          <a:p>
            <a:pPr/>
          </a:p>
        </p:txBody>
      </p:sp>
      <p:sp>
        <p:nvSpPr>
          <p:cNvPr id="933"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34" name="Image" descr="Image"/>
          <p:cNvPicPr>
            <a:picLocks noChangeAspect="1"/>
          </p:cNvPicPr>
          <p:nvPr/>
        </p:nvPicPr>
        <p:blipFill>
          <a:blip r:embed="rId2">
            <a:extLst/>
          </a:blip>
          <a:stretch>
            <a:fillRect/>
          </a:stretch>
        </p:blipFill>
        <p:spPr>
          <a:xfrm>
            <a:off x="2170714" y="2256051"/>
            <a:ext cx="20622131" cy="10434869"/>
          </a:xfrm>
          <a:prstGeom prst="rect">
            <a:avLst/>
          </a:prstGeom>
          <a:ln w="12700">
            <a:miter lim="400000"/>
          </a:ln>
        </p:spPr>
      </p:pic>
      <p:sp>
        <p:nvSpPr>
          <p:cNvPr id="935"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7" name="Evaluating open-ended text generation"/>
          <p:cNvSpPr txBox="1"/>
          <p:nvPr>
            <p:ph type="title"/>
          </p:nvPr>
        </p:nvSpPr>
        <p:spPr>
          <a:xfrm>
            <a:off x="4001086" y="185469"/>
            <a:ext cx="17800433" cy="1832473"/>
          </a:xfrm>
          <a:prstGeom prst="rect">
            <a:avLst/>
          </a:prstGeom>
        </p:spPr>
        <p:txBody>
          <a:bodyPr/>
          <a:lstStyle/>
          <a:p>
            <a:pPr/>
            <a:r>
              <a:t>Evaluating open-ended text generation</a:t>
            </a:r>
          </a:p>
        </p:txBody>
      </p:sp>
      <p:sp>
        <p:nvSpPr>
          <p:cNvPr id="938" name="Double-click to edit"/>
          <p:cNvSpPr txBox="1"/>
          <p:nvPr>
            <p:ph type="body" idx="1"/>
          </p:nvPr>
        </p:nvSpPr>
        <p:spPr>
          <a:prstGeom prst="rect">
            <a:avLst/>
          </a:prstGeom>
        </p:spPr>
        <p:txBody>
          <a:bodyPr/>
          <a:lstStyle/>
          <a:p>
            <a:pPr/>
          </a:p>
        </p:txBody>
      </p:sp>
      <p:sp>
        <p:nvSpPr>
          <p:cNvPr id="93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40"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pic>
        <p:nvPicPr>
          <p:cNvPr id="941" name="Image" descr="Image"/>
          <p:cNvPicPr>
            <a:picLocks noChangeAspect="1"/>
          </p:cNvPicPr>
          <p:nvPr/>
        </p:nvPicPr>
        <p:blipFill>
          <a:blip r:embed="rId2">
            <a:extLst/>
          </a:blip>
          <a:stretch>
            <a:fillRect/>
          </a:stretch>
        </p:blipFill>
        <p:spPr>
          <a:xfrm>
            <a:off x="839410" y="2422333"/>
            <a:ext cx="22705180" cy="10102306"/>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43" name="Double-click to edit"/>
          <p:cNvSpPr txBox="1"/>
          <p:nvPr>
            <p:ph type="title"/>
          </p:nvPr>
        </p:nvSpPr>
        <p:spPr>
          <a:prstGeom prst="rect">
            <a:avLst/>
          </a:prstGeom>
        </p:spPr>
        <p:txBody>
          <a:bodyPr/>
          <a:lstStyle/>
          <a:p>
            <a:pPr/>
          </a:p>
        </p:txBody>
      </p:sp>
      <p:sp>
        <p:nvSpPr>
          <p:cNvPr id="944" name="MAUVE"/>
          <p:cNvSpPr txBox="1"/>
          <p:nvPr>
            <p:ph type="body" idx="1"/>
          </p:nvPr>
        </p:nvSpPr>
        <p:spPr>
          <a:prstGeom prst="rect">
            <a:avLst/>
          </a:prstGeom>
        </p:spPr>
        <p:txBody>
          <a:bodyPr/>
          <a:lstStyle/>
          <a:p>
            <a:pPr/>
            <a:r>
              <a:t>MAUVE</a:t>
            </a:r>
          </a:p>
        </p:txBody>
      </p:sp>
      <p:sp>
        <p:nvSpPr>
          <p:cNvPr id="945" name="Slide Number"/>
          <p:cNvSpPr txBox="1"/>
          <p:nvPr>
            <p:ph type="sldNum" sz="quarter" idx="4294967295"/>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46" name="https://openreview.net/pdf?id=Tqx7nJp7PR"/>
          <p:cNvSpPr txBox="1"/>
          <p:nvPr/>
        </p:nvSpPr>
        <p:spPr>
          <a:xfrm>
            <a:off x="6259037" y="9385087"/>
            <a:ext cx="11089616"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https://openreview.net/pdf?id=Tqx7nJp7PR</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49" name="Human evaluation"/>
          <p:cNvSpPr txBox="1"/>
          <p:nvPr/>
        </p:nvSpPr>
        <p:spPr>
          <a:xfrm>
            <a:off x="2089383" y="651615"/>
            <a:ext cx="6889675"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latin typeface="Optima"/>
                <a:ea typeface="Optima"/>
                <a:cs typeface="Optima"/>
                <a:sym typeface="Optima"/>
              </a:defRPr>
            </a:lvl1pPr>
          </a:lstStyle>
          <a:p>
            <a:pPr/>
            <a:r>
              <a:t>Human evaluation</a:t>
            </a:r>
          </a:p>
        </p:txBody>
      </p:sp>
      <p:sp>
        <p:nvSpPr>
          <p:cNvPr id="950" name="What kind of human evaluation can be done?…"/>
          <p:cNvSpPr txBox="1"/>
          <p:nvPr/>
        </p:nvSpPr>
        <p:spPr>
          <a:xfrm>
            <a:off x="1459610" y="2283396"/>
            <a:ext cx="21739963" cy="108108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defTabSz="457200">
              <a:lnSpc>
                <a:spcPts val="6800"/>
              </a:lnSpc>
              <a:defRPr sz="4800">
                <a:solidFill>
                  <a:srgbClr val="404040"/>
                </a:solidFill>
                <a:latin typeface="Calibri"/>
                <a:ea typeface="Calibri"/>
                <a:cs typeface="Calibri"/>
                <a:sym typeface="Calibri"/>
              </a:defRPr>
            </a:pPr>
            <a:r>
              <a:t>What kind of human evaluation can be done?</a:t>
            </a:r>
          </a:p>
          <a:p>
            <a:pPr marL="666750" indent="-666750" algn="l" defTabSz="457200">
              <a:lnSpc>
                <a:spcPts val="6800"/>
              </a:lnSpc>
              <a:buSzPct val="100000"/>
              <a:buChar char="•"/>
              <a:defRPr sz="4800">
                <a:solidFill>
                  <a:srgbClr val="404040"/>
                </a:solidFill>
                <a:latin typeface="Calibri"/>
                <a:ea typeface="Calibri"/>
                <a:cs typeface="Calibri"/>
                <a:sym typeface="Calibri"/>
              </a:defRPr>
            </a:pPr>
            <a:r>
              <a:t>Can get ratings from chat </a:t>
            </a:r>
            <a:r>
              <a:rPr b="1"/>
              <a:t>participants</a:t>
            </a:r>
            <a:r>
              <a:t> or external </a:t>
            </a:r>
            <a:r>
              <a:rPr b="1"/>
              <a:t>observers</a:t>
            </a:r>
            <a:r>
              <a:t>.</a:t>
            </a:r>
          </a:p>
          <a:p>
            <a:pPr marL="666750" indent="-666750" algn="l" defTabSz="457200">
              <a:lnSpc>
                <a:spcPts val="6800"/>
              </a:lnSpc>
              <a:buSzPct val="100000"/>
              <a:buChar char="•"/>
              <a:defRPr sz="4800">
                <a:solidFill>
                  <a:srgbClr val="404040"/>
                </a:solidFill>
                <a:latin typeface="Calibri"/>
                <a:ea typeface="Calibri"/>
                <a:cs typeface="Calibri"/>
                <a:sym typeface="Calibri"/>
              </a:defRPr>
            </a:pPr>
            <a:r>
              <a:t>Can ask humans to rate various aspects of the chat (</a:t>
            </a:r>
            <a:r>
              <a:rPr b="1"/>
              <a:t>likert scale</a:t>
            </a:r>
            <a:r>
              <a:t>) or to compare two chats / responses (</a:t>
            </a:r>
            <a:r>
              <a:rPr b="1"/>
              <a:t>AB testing</a:t>
            </a:r>
            <a:r>
              <a:t>)</a:t>
            </a:r>
          </a:p>
          <a:p>
            <a:pPr marL="666750" indent="-666750" algn="l" defTabSz="457200">
              <a:lnSpc>
                <a:spcPts val="6800"/>
              </a:lnSpc>
              <a:buSzPct val="100000"/>
              <a:buChar char="•"/>
              <a:defRPr sz="4800">
                <a:solidFill>
                  <a:srgbClr val="404040"/>
                </a:solidFill>
                <a:latin typeface="Calibri"/>
                <a:ea typeface="Calibri"/>
                <a:cs typeface="Calibri"/>
                <a:sym typeface="Calibri"/>
              </a:defRPr>
            </a:pPr>
            <a:r>
              <a:t>Dimensions: fluency, coherence / consistency, factuality and correctness, commonsense, style / formality, grammaticality, typicality, redundancy</a:t>
            </a:r>
          </a:p>
          <a:p>
            <a:pPr algn="l" defTabSz="457200">
              <a:lnSpc>
                <a:spcPts val="6800"/>
              </a:lnSpc>
              <a:defRPr sz="4800">
                <a:solidFill>
                  <a:srgbClr val="404040"/>
                </a:solidFill>
                <a:latin typeface="Calibri"/>
                <a:ea typeface="Calibri"/>
                <a:cs typeface="Calibri"/>
                <a:sym typeface="Calibri"/>
              </a:defRPr>
            </a:pPr>
          </a:p>
          <a:p>
            <a:pPr algn="l" defTabSz="457200">
              <a:lnSpc>
                <a:spcPts val="6800"/>
              </a:lnSpc>
              <a:defRPr sz="4800">
                <a:solidFill>
                  <a:srgbClr val="404040"/>
                </a:solidFill>
                <a:latin typeface="Calibri"/>
                <a:ea typeface="Calibri"/>
                <a:cs typeface="Calibri"/>
                <a:sym typeface="Calibri"/>
              </a:defRPr>
            </a:pPr>
            <a:r>
              <a:t>Issues with human evaluation</a:t>
            </a:r>
          </a:p>
          <a:p>
            <a:pPr marL="666750" indent="-666750" algn="l" defTabSz="457200">
              <a:lnSpc>
                <a:spcPts val="6800"/>
              </a:lnSpc>
              <a:buSzPct val="100000"/>
              <a:buChar char="•"/>
              <a:defRPr sz="4800">
                <a:solidFill>
                  <a:srgbClr val="404040"/>
                </a:solidFill>
                <a:latin typeface="Calibri"/>
                <a:ea typeface="Calibri"/>
                <a:cs typeface="Calibri"/>
                <a:sym typeface="Calibri"/>
              </a:defRPr>
            </a:pPr>
            <a:r>
              <a:t>slow, expensive</a:t>
            </a:r>
          </a:p>
          <a:p>
            <a:pPr marL="666750" indent="-666750" algn="l" defTabSz="457200">
              <a:lnSpc>
                <a:spcPts val="6800"/>
              </a:lnSpc>
              <a:buSzPct val="100000"/>
              <a:buChar char="•"/>
              <a:defRPr sz="4800">
                <a:solidFill>
                  <a:srgbClr val="404040"/>
                </a:solidFill>
                <a:latin typeface="Calibri"/>
                <a:ea typeface="Calibri"/>
                <a:cs typeface="Calibri"/>
                <a:sym typeface="Calibri"/>
              </a:defRPr>
            </a:pPr>
            <a:r>
              <a:t>not repeatable (subjective/inconsistent)</a:t>
            </a:r>
          </a:p>
          <a:p>
            <a:pPr marL="666750" indent="-666750" algn="l" defTabSz="457200">
              <a:lnSpc>
                <a:spcPts val="6800"/>
              </a:lnSpc>
              <a:buSzPct val="100000"/>
              <a:buChar char="•"/>
              <a:defRPr sz="4800">
                <a:solidFill>
                  <a:srgbClr val="404040"/>
                </a:solidFill>
                <a:latin typeface="Calibri"/>
                <a:ea typeface="Calibri"/>
                <a:cs typeface="Calibri"/>
                <a:sym typeface="Calibri"/>
              </a:defRPr>
            </a:pPr>
            <a:r>
              <a:t>difficult to form well-targeted questions that are not open to misinterpretation</a:t>
            </a:r>
          </a:p>
          <a:p>
            <a:pPr algn="l" defTabSz="457200">
              <a:lnSpc>
                <a:spcPts val="6800"/>
              </a:lnSpc>
              <a:defRPr sz="4800">
                <a:solidFill>
                  <a:srgbClr val="404040"/>
                </a:solidFill>
                <a:latin typeface="Calibri"/>
                <a:ea typeface="Calibri"/>
                <a:cs typeface="Calibri"/>
                <a:sym typeface="Calibri"/>
              </a:defRPr>
            </a:pPr>
          </a:p>
          <a:p>
            <a:pPr algn="l" defTabSz="457200">
              <a:lnSpc>
                <a:spcPts val="6800"/>
              </a:lnSpc>
              <a:defRPr sz="4800">
                <a:solidFill>
                  <a:srgbClr val="404040"/>
                </a:solidFill>
                <a:latin typeface="Calibri"/>
                <a:ea typeface="Calibri"/>
                <a:cs typeface="Calibri"/>
                <a:sym typeface="Calibri"/>
              </a:defRPr>
            </a:pPr>
            <a:r>
              <a:t>When developing new automatic metrics, human evaluation is used as gold</a:t>
            </a:r>
          </a:p>
          <a:p>
            <a:pPr marL="666750" indent="-666750" algn="l" defTabSz="457200">
              <a:lnSpc>
                <a:spcPts val="6800"/>
              </a:lnSpc>
              <a:buSzPct val="100000"/>
              <a:buChar char="•"/>
              <a:defRPr sz="4800">
                <a:solidFill>
                  <a:srgbClr val="404040"/>
                </a:solidFill>
                <a:latin typeface="Calibri"/>
                <a:ea typeface="Calibri"/>
                <a:cs typeface="Calibri"/>
                <a:sym typeface="Calibri"/>
              </a:defRPr>
            </a:pPr>
            <a:r>
              <a:t>New automated metrics must correlate well with human evaluation.</a:t>
            </a:r>
            <a:endParaRPr sz="1200">
              <a:solidFill>
                <a:srgbClr val="000000"/>
              </a:solidFill>
              <a:latin typeface="Times Roman"/>
              <a:ea typeface="Times Roman"/>
              <a:cs typeface="Times Roman"/>
              <a:sym typeface="Times Roman"/>
            </a:endParaR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95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950">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950">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950">
                                            <p:txEl>
                                              <p:pRg st="2" end="2"/>
                                            </p:txEl>
                                          </p:spTgt>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1" fill="hold">
                                  <p:stCondLst>
                                    <p:cond delay="0"/>
                                  </p:stCondLst>
                                  <p:iterate type="el" backwards="0">
                                    <p:tmAbs val="0"/>
                                  </p:iterate>
                                  <p:childTnLst>
                                    <p:set>
                                      <p:cBhvr>
                                        <p:cTn id="17" fill="hold"/>
                                        <p:tgtEl>
                                          <p:spTgt spid="950">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1" fill="hold">
                                  <p:stCondLst>
                                    <p:cond delay="0"/>
                                  </p:stCondLst>
                                  <p:iterate type="el" backwards="0">
                                    <p:tmAbs val="0"/>
                                  </p:iterate>
                                  <p:childTnLst>
                                    <p:set>
                                      <p:cBhvr>
                                        <p:cTn id="21" fill="hold"/>
                                        <p:tgtEl>
                                          <p:spTgt spid="950">
                                            <p:txEl>
                                              <p:pRg st="4" end="4"/>
                                            </p:txEl>
                                          </p:spTgt>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1" fill="hold">
                                  <p:stCondLst>
                                    <p:cond delay="0"/>
                                  </p:stCondLst>
                                  <p:iterate type="el" backwards="0">
                                    <p:tmAbs val="0"/>
                                  </p:iterate>
                                  <p:childTnLst>
                                    <p:set>
                                      <p:cBhvr>
                                        <p:cTn id="24" fill="hold"/>
                                        <p:tgtEl>
                                          <p:spTgt spid="950">
                                            <p:txEl>
                                              <p:pRg st="5" end="5"/>
                                            </p:txEl>
                                          </p:spTgt>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1" fill="hold">
                                  <p:stCondLst>
                                    <p:cond delay="0"/>
                                  </p:stCondLst>
                                  <p:iterate type="el" backwards="0">
                                    <p:tmAbs val="0"/>
                                  </p:iterate>
                                  <p:childTnLst>
                                    <p:set>
                                      <p:cBhvr>
                                        <p:cTn id="27" fill="hold"/>
                                        <p:tgtEl>
                                          <p:spTgt spid="950">
                                            <p:txEl>
                                              <p:pRg st="6" end="6"/>
                                            </p:txEl>
                                          </p:spTgt>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1" fill="hold">
                                  <p:stCondLst>
                                    <p:cond delay="0"/>
                                  </p:stCondLst>
                                  <p:iterate type="el" backwards="0">
                                    <p:tmAbs val="0"/>
                                  </p:iterate>
                                  <p:childTnLst>
                                    <p:set>
                                      <p:cBhvr>
                                        <p:cTn id="30" fill="hold"/>
                                        <p:tgtEl>
                                          <p:spTgt spid="950">
                                            <p:txEl>
                                              <p:pRg st="7" end="7"/>
                                            </p:txEl>
                                          </p:spTgt>
                                        </p:tgtEl>
                                        <p:attrNameLst>
                                          <p:attrName>style.visibility</p:attrName>
                                        </p:attrNameLst>
                                      </p:cBhvr>
                                      <p:to>
                                        <p:strVal val="visible"/>
                                      </p:to>
                                    </p:set>
                                  </p:childTnLst>
                                </p:cTn>
                              </p:par>
                            </p:childTnLst>
                          </p:cTn>
                        </p:par>
                        <p:par>
                          <p:cTn id="31" fill="hold">
                            <p:stCondLst>
                              <p:cond delay="0"/>
                            </p:stCondLst>
                            <p:childTnLst>
                              <p:par>
                                <p:cTn id="32" presetClass="entr" nodeType="afterEffect" presetSubtype="0" presetID="1" grpId="1" fill="hold">
                                  <p:stCondLst>
                                    <p:cond delay="0"/>
                                  </p:stCondLst>
                                  <p:iterate type="el" backwards="0">
                                    <p:tmAbs val="0"/>
                                  </p:iterate>
                                  <p:childTnLst>
                                    <p:set>
                                      <p:cBhvr>
                                        <p:cTn id="33" fill="hold"/>
                                        <p:tgtEl>
                                          <p:spTgt spid="950">
                                            <p:txEl>
                                              <p:pRg st="8" end="8"/>
                                            </p:txEl>
                                          </p:spTgt>
                                        </p:tgtEl>
                                        <p:attrNameLst>
                                          <p:attrName>style.visibility</p:attrName>
                                        </p:attrNameLst>
                                      </p:cBhvr>
                                      <p:to>
                                        <p:strVal val="visible"/>
                                      </p:to>
                                    </p:set>
                                  </p:childTnLst>
                                </p:cTn>
                              </p:par>
                            </p:childTnLst>
                          </p:cTn>
                        </p:par>
                        <p:par>
                          <p:cTn id="34" fill="hold">
                            <p:stCondLst>
                              <p:cond delay="0"/>
                            </p:stCondLst>
                            <p:childTnLst>
                              <p:par>
                                <p:cTn id="35" presetClass="entr" nodeType="afterEffect" presetSubtype="0" presetID="1" grpId="1" fill="hold">
                                  <p:stCondLst>
                                    <p:cond delay="0"/>
                                  </p:stCondLst>
                                  <p:iterate type="el" backwards="0">
                                    <p:tmAbs val="0"/>
                                  </p:iterate>
                                  <p:childTnLst>
                                    <p:set>
                                      <p:cBhvr>
                                        <p:cTn id="36" fill="hold"/>
                                        <p:tgtEl>
                                          <p:spTgt spid="950">
                                            <p:txEl>
                                              <p:pRg st="9" end="9"/>
                                            </p:txEl>
                                          </p:spTgt>
                                        </p:tgtEl>
                                        <p:attrNameLst>
                                          <p:attrName>style.visibility</p:attrName>
                                        </p:attrNameLst>
                                      </p:cBhvr>
                                      <p:to>
                                        <p:strVal val="visible"/>
                                      </p:to>
                                    </p:set>
                                  </p:childTnLst>
                                </p:cTn>
                              </p:par>
                            </p:childTnLst>
                          </p:cTn>
                        </p:par>
                        <p:par>
                          <p:cTn id="37" fill="hold">
                            <p:stCondLst>
                              <p:cond delay="0"/>
                            </p:stCondLst>
                            <p:childTnLst>
                              <p:par>
                                <p:cTn id="38" presetClass="entr" nodeType="afterEffect" presetSubtype="0" presetID="1" grpId="1" fill="hold">
                                  <p:stCondLst>
                                    <p:cond delay="0"/>
                                  </p:stCondLst>
                                  <p:iterate type="el" backwards="0">
                                    <p:tmAbs val="0"/>
                                  </p:iterate>
                                  <p:childTnLst>
                                    <p:set>
                                      <p:cBhvr>
                                        <p:cTn id="39" fill="hold"/>
                                        <p:tgtEl>
                                          <p:spTgt spid="950">
                                            <p:txEl>
                                              <p:pRg st="10" end="10"/>
                                            </p:txEl>
                                          </p:spTgt>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 fill="hold">
                                  <p:stCondLst>
                                    <p:cond delay="0"/>
                                  </p:stCondLst>
                                  <p:iterate type="el" backwards="0">
                                    <p:tmAbs val="0"/>
                                  </p:iterate>
                                  <p:childTnLst>
                                    <p:set>
                                      <p:cBhvr>
                                        <p:cTn id="42" fill="hold"/>
                                        <p:tgtEl>
                                          <p:spTgt spid="950">
                                            <p:txEl>
                                              <p:pRg st="11" end="11"/>
                                            </p:txEl>
                                          </p:spTgt>
                                        </p:tgtEl>
                                        <p:attrNameLst>
                                          <p:attrName>style.visibility</p:attrName>
                                        </p:attrNameLst>
                                      </p:cBhvr>
                                      <p:to>
                                        <p:strVal val="visible"/>
                                      </p:to>
                                    </p:set>
                                  </p:childTnLst>
                                </p:cTn>
                              </p:par>
                            </p:childTnLst>
                          </p:cTn>
                        </p:par>
                        <p:par>
                          <p:cTn id="43" fill="hold">
                            <p:stCondLst>
                              <p:cond delay="0"/>
                            </p:stCondLst>
                            <p:childTnLst>
                              <p:par>
                                <p:cTn id="44" presetClass="entr" nodeType="afterEffect" presetSubtype="0" presetID="1" grpId="1" fill="hold">
                                  <p:stCondLst>
                                    <p:cond delay="0"/>
                                  </p:stCondLst>
                                  <p:iterate type="el" backwards="0">
                                    <p:tmAbs val="0"/>
                                  </p:iterate>
                                  <p:childTnLst>
                                    <p:set>
                                      <p:cBhvr>
                                        <p:cTn id="45" fill="hold"/>
                                        <p:tgtEl>
                                          <p:spTgt spid="950">
                                            <p:txEl>
                                              <p:pRg st="12" end="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950" grpId="1"/>
    </p:bldLst>
  </p:timing>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54" name="Learning from human feedback"/>
          <p:cNvSpPr txBox="1"/>
          <p:nvPr>
            <p:ph type="title"/>
          </p:nvPr>
        </p:nvSpPr>
        <p:spPr>
          <a:xfrm>
            <a:off x="4387453" y="357187"/>
            <a:ext cx="15609094" cy="2260344"/>
          </a:xfrm>
          <a:prstGeom prst="rect">
            <a:avLst/>
          </a:prstGeom>
        </p:spPr>
        <p:txBody>
          <a:bodyPr/>
          <a:lstStyle/>
          <a:p>
            <a:pPr/>
            <a:r>
              <a:t>Learning from human feedback</a:t>
            </a:r>
          </a:p>
        </p:txBody>
      </p:sp>
      <p:sp>
        <p:nvSpPr>
          <p:cNvPr id="955" name="Double-click to edit"/>
          <p:cNvSpPr txBox="1"/>
          <p:nvPr>
            <p:ph type="body" idx="1"/>
          </p:nvPr>
        </p:nvSpPr>
        <p:spPr>
          <a:prstGeom prst="rect">
            <a:avLst/>
          </a:prstGeom>
        </p:spPr>
        <p:txBody>
          <a:bodyPr/>
          <a:lstStyle/>
          <a:p>
            <a:pPr/>
          </a:p>
        </p:txBody>
      </p:sp>
      <p:sp>
        <p:nvSpPr>
          <p:cNvPr id="956" name="Slide Number"/>
          <p:cNvSpPr txBox="1"/>
          <p:nvPr>
            <p:ph type="sldNum" sz="quarter" idx="4294967295"/>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57" name="Image" descr="Image"/>
          <p:cNvPicPr>
            <a:picLocks noChangeAspect="1"/>
          </p:cNvPicPr>
          <p:nvPr/>
        </p:nvPicPr>
        <p:blipFill>
          <a:blip r:embed="rId2">
            <a:extLst/>
          </a:blip>
          <a:stretch>
            <a:fillRect/>
          </a:stretch>
        </p:blipFill>
        <p:spPr>
          <a:xfrm>
            <a:off x="1376635" y="2568350"/>
            <a:ext cx="22219056" cy="10518111"/>
          </a:xfrm>
          <a:prstGeom prst="rect">
            <a:avLst/>
          </a:prstGeom>
          <a:ln w="12700">
            <a:miter lim="400000"/>
          </a:ln>
        </p:spPr>
      </p:pic>
      <p:sp>
        <p:nvSpPr>
          <p:cNvPr id="958" name="Slide credit Stanford CS224N  (Xiang Lisa Li, Antoine Bosselut, Chris Manning)"/>
          <p:cNvSpPr txBox="1"/>
          <p:nvPr/>
        </p:nvSpPr>
        <p:spPr>
          <a:xfrm>
            <a:off x="13745436" y="12929029"/>
            <a:ext cx="9915577"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credit Stanford CS224N  (Xiang Lisa Li, Antoine Bosselut, Chris Manning)</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0" name="Evaluation takeaways"/>
          <p:cNvSpPr txBox="1"/>
          <p:nvPr>
            <p:ph type="title"/>
          </p:nvPr>
        </p:nvSpPr>
        <p:spPr>
          <a:xfrm>
            <a:off x="4387453" y="357187"/>
            <a:ext cx="15609094" cy="1952626"/>
          </a:xfrm>
          <a:prstGeom prst="rect">
            <a:avLst/>
          </a:prstGeom>
        </p:spPr>
        <p:txBody>
          <a:bodyPr/>
          <a:lstStyle/>
          <a:p>
            <a:pPr/>
            <a:r>
              <a:t>Evaluation takeaways</a:t>
            </a:r>
          </a:p>
        </p:txBody>
      </p:sp>
      <p:sp>
        <p:nvSpPr>
          <p:cNvPr id="961" name="Content overlap metrics provide a good starting point for evaluating the quality of generated text, but they’re not good enough on their own.…"/>
          <p:cNvSpPr txBox="1"/>
          <p:nvPr>
            <p:ph type="body" idx="1"/>
          </p:nvPr>
        </p:nvSpPr>
        <p:spPr>
          <a:xfrm>
            <a:off x="2873683" y="2899171"/>
            <a:ext cx="19572831" cy="9906672"/>
          </a:xfrm>
          <a:prstGeom prst="rect">
            <a:avLst/>
          </a:prstGeom>
        </p:spPr>
        <p:txBody>
          <a:bodyPr/>
          <a:lstStyle/>
          <a:p>
            <a:pPr/>
            <a:r>
              <a:rPr b="1"/>
              <a:t>Content overlap metrics</a:t>
            </a:r>
            <a:r>
              <a:t> provide a good starting point for evaluating the quality of generated text, but they’re not good enough on their own. </a:t>
            </a:r>
          </a:p>
          <a:p>
            <a:pPr/>
            <a:r>
              <a:rPr b="1"/>
              <a:t>Model-based metrics</a:t>
            </a:r>
            <a:r>
              <a:t> can be more correlated with human judgment, but metric may not be not interpretable </a:t>
            </a:r>
          </a:p>
          <a:p>
            <a:pPr/>
            <a:r>
              <a:rPr b="1"/>
              <a:t>Human judgments</a:t>
            </a:r>
            <a:r>
              <a:t> are critical</a:t>
            </a:r>
          </a:p>
          <a:p>
            <a:pPr lvl="1">
              <a:spcBef>
                <a:spcPts val="1200"/>
              </a:spcBef>
            </a:pPr>
            <a:r>
              <a:t> But humans are </a:t>
            </a:r>
            <a:r>
              <a:rPr>
                <a:solidFill>
                  <a:schemeClr val="accent5">
                    <a:lumOff val="-29866"/>
                  </a:schemeClr>
                </a:solidFill>
              </a:rPr>
              <a:t>inconsistent</a:t>
            </a:r>
            <a:r>
              <a:t> and judgments are </a:t>
            </a:r>
            <a:r>
              <a:rPr>
                <a:solidFill>
                  <a:schemeClr val="accent5">
                    <a:lumOff val="-29866"/>
                  </a:schemeClr>
                </a:solidFill>
              </a:rPr>
              <a:t>expensive</a:t>
            </a:r>
          </a:p>
          <a:p>
            <a:pPr>
              <a:spcBef>
                <a:spcPts val="2200"/>
              </a:spcBef>
            </a:pPr>
            <a:r>
              <a:t>If you are developing a NLG system, you should</a:t>
            </a:r>
          </a:p>
          <a:p>
            <a:pPr lvl="1">
              <a:spcBef>
                <a:spcPts val="2200"/>
              </a:spcBef>
            </a:pPr>
            <a:r>
              <a:t>Look at your model generations. Don’t just rely on numbers!</a:t>
            </a:r>
          </a:p>
          <a:p>
            <a:pPr lvl="1">
              <a:spcBef>
                <a:spcPts val="2200"/>
              </a:spcBef>
            </a:pPr>
            <a:r>
              <a:t>Publicly release large samples of the output of systems that you create!</a:t>
            </a:r>
          </a:p>
        </p:txBody>
      </p:sp>
      <p:sp>
        <p:nvSpPr>
          <p:cNvPr id="962"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63" name="Slide adapted from Stanford CS224N  (Xiang Lisa Li, Antoine Bosselut, Chris Manning)"/>
          <p:cNvSpPr txBox="1"/>
          <p:nvPr/>
        </p:nvSpPr>
        <p:spPr>
          <a:xfrm>
            <a:off x="13261375" y="12929029"/>
            <a:ext cx="10883698" cy="47795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2200"/>
            </a:lvl1pPr>
          </a:lstStyle>
          <a:p>
            <a:pPr/>
            <a:r>
              <a:t>Slide adapted from Stanford CS224N  (Xiang Lisa Li, Antoine Bosselut, Chris Manning)</a:t>
            </a:r>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7" name="Double-click to edit"/>
          <p:cNvSpPr txBox="1"/>
          <p:nvPr>
            <p:ph type="title"/>
          </p:nvPr>
        </p:nvSpPr>
        <p:spPr>
          <a:prstGeom prst="rect">
            <a:avLst/>
          </a:prstGeom>
        </p:spPr>
        <p:txBody>
          <a:bodyPr/>
          <a:lstStyle/>
          <a:p>
            <a:pPr/>
          </a:p>
        </p:txBody>
      </p:sp>
      <p:sp>
        <p:nvSpPr>
          <p:cNvPr id="968" name="Double-click to edit"/>
          <p:cNvSpPr txBox="1"/>
          <p:nvPr>
            <p:ph type="body" sz="half" idx="1"/>
          </p:nvPr>
        </p:nvSpPr>
        <p:spPr>
          <a:prstGeom prst="rect">
            <a:avLst/>
          </a:prstGeom>
        </p:spPr>
        <p:txBody>
          <a:bodyPr/>
          <a:lstStyle/>
          <a:p>
            <a:pPr/>
          </a:p>
        </p:txBody>
      </p:sp>
      <p:sp>
        <p:nvSpPr>
          <p:cNvPr id="9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71" name="Announcements"/>
          <p:cNvSpPr txBox="1"/>
          <p:nvPr>
            <p:ph type="title"/>
          </p:nvPr>
        </p:nvSpPr>
        <p:spPr>
          <a:prstGeom prst="rect">
            <a:avLst/>
          </a:prstGeom>
        </p:spPr>
        <p:txBody>
          <a:bodyPr/>
          <a:lstStyle/>
          <a:p>
            <a:pPr/>
            <a:r>
              <a:t>Announcements</a:t>
            </a:r>
          </a:p>
        </p:txBody>
      </p:sp>
      <p:sp>
        <p:nvSpPr>
          <p:cNvPr id="972" name="Project abstract is due Wednesday 10/26, by 11:59pm…"/>
          <p:cNvSpPr txBox="1"/>
          <p:nvPr>
            <p:ph type="body" idx="1"/>
          </p:nvPr>
        </p:nvSpPr>
        <p:spPr>
          <a:xfrm>
            <a:off x="4364284" y="3020194"/>
            <a:ext cx="17710480" cy="9440341"/>
          </a:xfrm>
          <a:prstGeom prst="rect">
            <a:avLst/>
          </a:prstGeom>
        </p:spPr>
        <p:txBody>
          <a:bodyPr/>
          <a:lstStyle/>
          <a:p>
            <a:pPr/>
            <a:r>
              <a:t>Project abstract is due </a:t>
            </a:r>
            <a:r>
              <a:rPr>
                <a:solidFill>
                  <a:schemeClr val="accent1">
                    <a:lumOff val="-13575"/>
                  </a:schemeClr>
                </a:solidFill>
              </a:rPr>
              <a:t>Wednesday 10/26, by 11:59pm</a:t>
            </a:r>
          </a:p>
          <a:p>
            <a:pPr lvl="1"/>
            <a:r>
              <a:t>Not graded</a:t>
            </a:r>
          </a:p>
          <a:p>
            <a:pPr lvl="1"/>
            <a:r>
              <a:t>Full project proposal is due on </a:t>
            </a:r>
            <a:r>
              <a:rPr>
                <a:solidFill>
                  <a:schemeClr val="accent1">
                    <a:lumOff val="-13575"/>
                  </a:schemeClr>
                </a:solidFill>
              </a:rPr>
              <a:t>11/1</a:t>
            </a:r>
          </a:p>
          <a:p>
            <a:pPr/>
            <a:r>
              <a:t>HW3 out this week</a:t>
            </a:r>
          </a:p>
          <a:p>
            <a:pPr/>
            <a:r>
              <a:t>HW1 grades will be out later this week</a:t>
            </a:r>
          </a:p>
          <a:p>
            <a:pPr/>
            <a:r>
              <a:t>Academic honesty</a:t>
            </a:r>
          </a:p>
        </p:txBody>
      </p:sp>
      <p:sp>
        <p:nvSpPr>
          <p:cNvPr id="973"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75" name="Sequence modeling…"/>
          <p:cNvSpPr txBox="1"/>
          <p:nvPr>
            <p:ph type="body" idx="1"/>
          </p:nvPr>
        </p:nvSpPr>
        <p:spPr>
          <a:xfrm>
            <a:off x="4326946" y="2624294"/>
            <a:ext cx="18712399" cy="9875677"/>
          </a:xfrm>
          <a:prstGeom prst="rect">
            <a:avLst/>
          </a:prstGeom>
        </p:spPr>
        <p:txBody>
          <a:bodyPr anchor="ctr"/>
          <a:lstStyle/>
          <a:p>
            <a:pPr marL="611187" indent="-611187" algn="l">
              <a:spcBef>
                <a:spcPts val="7000"/>
              </a:spcBef>
              <a:buSzPct val="145000"/>
              <a:buChar char="•"/>
              <a:defRPr sz="4800"/>
            </a:pPr>
            <a:r>
              <a:t>Sequence modeling</a:t>
            </a:r>
          </a:p>
          <a:p>
            <a:pPr lvl="1" marL="1055687" indent="-611187" algn="l">
              <a:spcBef>
                <a:spcPts val="7000"/>
              </a:spcBef>
              <a:buSzPct val="145000"/>
              <a:buChar char="•"/>
              <a:defRPr sz="4800"/>
            </a:pPr>
            <a:r>
              <a:t>HMMs (Hidden Markov Models)</a:t>
            </a:r>
          </a:p>
          <a:p>
            <a:pPr lvl="1" marL="1055687" indent="-611187" algn="l">
              <a:spcBef>
                <a:spcPts val="7000"/>
              </a:spcBef>
              <a:buSzPct val="145000"/>
              <a:buChar char="•"/>
              <a:defRPr sz="4800"/>
            </a:pPr>
            <a:r>
              <a:t>Recurrent Neural Networks (RNNs)</a:t>
            </a:r>
          </a:p>
        </p:txBody>
      </p:sp>
      <p:sp>
        <p:nvSpPr>
          <p:cNvPr id="976" name="Today"/>
          <p:cNvSpPr txBox="1"/>
          <p:nvPr>
            <p:ph type="title"/>
          </p:nvPr>
        </p:nvSpPr>
        <p:spPr>
          <a:xfrm>
            <a:off x="4387453" y="0"/>
            <a:ext cx="15609094" cy="3036094"/>
          </a:xfrm>
          <a:prstGeom prst="rect">
            <a:avLst/>
          </a:prstGeom>
        </p:spPr>
        <p:txBody>
          <a:bodyPr anchor="ctr"/>
          <a:lstStyle>
            <a:lvl1pPr>
              <a:defRPr sz="8400"/>
            </a:lvl1pPr>
          </a:lstStyle>
          <a:p>
            <a:pPr/>
            <a:r>
              <a:t>Today</a:t>
            </a:r>
          </a:p>
        </p:txBody>
      </p:sp>
      <p:sp>
        <p:nvSpPr>
          <p:cNvPr id="977"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7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975">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975">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975">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975" grpId="1"/>
    </p:bldLst>
  </p:timing>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79" name="Announcements"/>
          <p:cNvSpPr txBox="1"/>
          <p:nvPr>
            <p:ph type="title"/>
          </p:nvPr>
        </p:nvSpPr>
        <p:spPr>
          <a:prstGeom prst="rect">
            <a:avLst/>
          </a:prstGeom>
        </p:spPr>
        <p:txBody>
          <a:bodyPr/>
          <a:lstStyle/>
          <a:p>
            <a:pPr/>
            <a:r>
              <a:t>Announcements</a:t>
            </a:r>
          </a:p>
        </p:txBody>
      </p:sp>
      <p:sp>
        <p:nvSpPr>
          <p:cNvPr id="980" name="Project proposal is due Tuesday 11/1, by 11:59pm…"/>
          <p:cNvSpPr txBox="1"/>
          <p:nvPr>
            <p:ph type="body" idx="1"/>
          </p:nvPr>
        </p:nvSpPr>
        <p:spPr>
          <a:xfrm>
            <a:off x="4364284" y="3020194"/>
            <a:ext cx="17710480" cy="9440341"/>
          </a:xfrm>
          <a:prstGeom prst="rect">
            <a:avLst/>
          </a:prstGeom>
        </p:spPr>
        <p:txBody>
          <a:bodyPr/>
          <a:lstStyle/>
          <a:p>
            <a:pPr/>
            <a:r>
              <a:t>Project proposal is due </a:t>
            </a:r>
            <a:r>
              <a:rPr>
                <a:solidFill>
                  <a:schemeClr val="accent1">
                    <a:lumOff val="-13575"/>
                  </a:schemeClr>
                </a:solidFill>
              </a:rPr>
              <a:t>Tuesday 11/1, by 11:59pm</a:t>
            </a:r>
          </a:p>
          <a:p>
            <a:pPr lvl="1"/>
            <a:r>
              <a:t>Please submit on Gradescope</a:t>
            </a:r>
          </a:p>
          <a:p>
            <a:pPr lvl="1"/>
            <a:r>
              <a:t>Please indicate all members of group </a:t>
            </a:r>
          </a:p>
          <a:p>
            <a:pPr/>
            <a:r>
              <a:t>Project milestone due </a:t>
            </a:r>
            <a:r>
              <a:rPr>
                <a:solidFill>
                  <a:schemeClr val="accent1">
                    <a:lumOff val="-13575"/>
                  </a:schemeClr>
                </a:solidFill>
              </a:rPr>
              <a:t>Friday 11/18, by 11:59pm</a:t>
            </a:r>
          </a:p>
          <a:p>
            <a:pPr/>
            <a:r>
              <a:t>HW1 grades released, HW2 grades will be out later this week</a:t>
            </a:r>
          </a:p>
          <a:p>
            <a:pPr/>
            <a:r>
              <a:t>HW3 due next </a:t>
            </a:r>
            <a:r>
              <a:rPr>
                <a:solidFill>
                  <a:schemeClr val="accent1">
                    <a:lumOff val="-13575"/>
                  </a:schemeClr>
                </a:solidFill>
              </a:rPr>
              <a:t>Wednesday 11/9, by 11:59pm</a:t>
            </a:r>
          </a:p>
        </p:txBody>
      </p:sp>
      <p:sp>
        <p:nvSpPr>
          <p:cNvPr id="981"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83" name="Announcements"/>
          <p:cNvSpPr txBox="1"/>
          <p:nvPr>
            <p:ph type="title"/>
          </p:nvPr>
        </p:nvSpPr>
        <p:spPr>
          <a:prstGeom prst="rect">
            <a:avLst/>
          </a:prstGeom>
        </p:spPr>
        <p:txBody>
          <a:bodyPr/>
          <a:lstStyle/>
          <a:p>
            <a:pPr/>
            <a:r>
              <a:t>Announcements</a:t>
            </a:r>
          </a:p>
        </p:txBody>
      </p:sp>
      <p:sp>
        <p:nvSpPr>
          <p:cNvPr id="984" name="Interactive Tutorial Session…"/>
          <p:cNvSpPr txBox="1"/>
          <p:nvPr>
            <p:ph type="body" idx="1"/>
          </p:nvPr>
        </p:nvSpPr>
        <p:spPr>
          <a:xfrm>
            <a:off x="4364284" y="3020194"/>
            <a:ext cx="17710480" cy="9440341"/>
          </a:xfrm>
          <a:prstGeom prst="rect">
            <a:avLst/>
          </a:prstGeom>
        </p:spPr>
        <p:txBody>
          <a:bodyPr/>
          <a:lstStyle/>
          <a:p>
            <a:pPr marL="611187" indent="-611187">
              <a:defRPr sz="5400"/>
            </a:pPr>
            <a:r>
              <a:t>Interactive Tutorial Session</a:t>
            </a:r>
          </a:p>
          <a:p>
            <a:pPr lvl="1">
              <a:defRPr sz="4800"/>
            </a:pPr>
            <a:r>
              <a:t>Wednesday 1:00pm to 1:30pm - Training and debugging tips for neural networks</a:t>
            </a:r>
          </a:p>
          <a:p>
            <a:pPr lvl="1">
              <a:defRPr sz="4800"/>
            </a:pPr>
            <a:r>
              <a:t>Video will be out tonight</a:t>
            </a:r>
          </a:p>
        </p:txBody>
      </p:sp>
      <p:sp>
        <p:nvSpPr>
          <p:cNvPr id="985"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87" name="Sequence modeling and decoding…"/>
          <p:cNvSpPr txBox="1"/>
          <p:nvPr>
            <p:ph type="body" idx="1"/>
          </p:nvPr>
        </p:nvSpPr>
        <p:spPr>
          <a:xfrm>
            <a:off x="4326946" y="2624294"/>
            <a:ext cx="18712399" cy="9875677"/>
          </a:xfrm>
          <a:prstGeom prst="rect">
            <a:avLst/>
          </a:prstGeom>
        </p:spPr>
        <p:txBody>
          <a:bodyPr anchor="ctr"/>
          <a:lstStyle/>
          <a:p>
            <a:pPr marL="611187" indent="-611187" algn="l">
              <a:spcBef>
                <a:spcPts val="7000"/>
              </a:spcBef>
              <a:buSzPct val="145000"/>
              <a:buChar char="•"/>
              <a:defRPr sz="4800"/>
            </a:pPr>
            <a:r>
              <a:t>Sequence modeling and decoding</a:t>
            </a:r>
          </a:p>
          <a:p>
            <a:pPr lvl="1" marL="1055687" indent="-611187" algn="l">
              <a:spcBef>
                <a:spcPts val="7000"/>
              </a:spcBef>
              <a:buSzPct val="145000"/>
              <a:buChar char="•"/>
              <a:defRPr sz="4800"/>
            </a:pPr>
            <a:r>
              <a:t>LSTMs / GRUs</a:t>
            </a:r>
          </a:p>
          <a:p>
            <a:pPr lvl="1" marL="1055687" indent="-611187" algn="l">
              <a:spcBef>
                <a:spcPts val="7000"/>
              </a:spcBef>
              <a:buSzPct val="145000"/>
              <a:buChar char="•"/>
              <a:defRPr sz="4800"/>
            </a:pPr>
            <a:r>
              <a:t>Sequence generation</a:t>
            </a:r>
          </a:p>
          <a:p>
            <a:pPr marL="611187" indent="-611187" algn="l">
              <a:spcBef>
                <a:spcPts val="7000"/>
              </a:spcBef>
              <a:buSzPct val="145000"/>
              <a:buChar char="•"/>
              <a:defRPr sz="4800"/>
            </a:pPr>
            <a:r>
              <a:t>Recorded lecture will be put up later in the week</a:t>
            </a:r>
          </a:p>
          <a:p>
            <a:pPr marL="611187" indent="-611187" algn="l">
              <a:spcBef>
                <a:spcPts val="7000"/>
              </a:spcBef>
              <a:buSzPct val="145000"/>
              <a:buChar char="•"/>
              <a:defRPr sz="4800"/>
            </a:pPr>
            <a:r>
              <a:t>Video lectures (optional) on Statistical Machine Translation</a:t>
            </a:r>
          </a:p>
        </p:txBody>
      </p:sp>
      <p:sp>
        <p:nvSpPr>
          <p:cNvPr id="988" name="Today"/>
          <p:cNvSpPr txBox="1"/>
          <p:nvPr>
            <p:ph type="title"/>
          </p:nvPr>
        </p:nvSpPr>
        <p:spPr>
          <a:xfrm>
            <a:off x="4387453" y="0"/>
            <a:ext cx="15609094" cy="3036094"/>
          </a:xfrm>
          <a:prstGeom prst="rect">
            <a:avLst/>
          </a:prstGeom>
        </p:spPr>
        <p:txBody>
          <a:bodyPr anchor="ctr"/>
          <a:lstStyle>
            <a:lvl1pPr>
              <a:defRPr sz="8400"/>
            </a:lvl1pPr>
          </a:lstStyle>
          <a:p>
            <a:pPr/>
            <a:r>
              <a:t>Today</a:t>
            </a:r>
          </a:p>
        </p:txBody>
      </p:sp>
      <p:sp>
        <p:nvSpPr>
          <p:cNvPr id="989"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8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987">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987">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98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98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98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987" grpId="1"/>
    </p:bldLst>
  </p:timing>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91" name="Announcements"/>
          <p:cNvSpPr txBox="1"/>
          <p:nvPr>
            <p:ph type="title"/>
          </p:nvPr>
        </p:nvSpPr>
        <p:spPr>
          <a:prstGeom prst="rect">
            <a:avLst/>
          </a:prstGeom>
        </p:spPr>
        <p:txBody>
          <a:bodyPr/>
          <a:lstStyle/>
          <a:p>
            <a:pPr/>
            <a:r>
              <a:t>Announcements</a:t>
            </a:r>
          </a:p>
        </p:txBody>
      </p:sp>
      <p:sp>
        <p:nvSpPr>
          <p:cNvPr id="992" name="HW3 due Wednesday 11/9, by 11:59pm…"/>
          <p:cNvSpPr txBox="1"/>
          <p:nvPr>
            <p:ph type="body" idx="1"/>
          </p:nvPr>
        </p:nvSpPr>
        <p:spPr>
          <a:xfrm>
            <a:off x="2757404" y="3020194"/>
            <a:ext cx="19317360" cy="9440341"/>
          </a:xfrm>
          <a:prstGeom prst="rect">
            <a:avLst/>
          </a:prstGeom>
        </p:spPr>
        <p:txBody>
          <a:bodyPr/>
          <a:lstStyle/>
          <a:p>
            <a:pPr/>
            <a:r>
              <a:t>HW3 due </a:t>
            </a:r>
            <a:r>
              <a:rPr>
                <a:solidFill>
                  <a:schemeClr val="accent1">
                    <a:lumOff val="-13575"/>
                  </a:schemeClr>
                </a:solidFill>
              </a:rPr>
              <a:t>Wednesday 11/9, by 11:59pm </a:t>
            </a:r>
            <a:endParaRPr>
              <a:solidFill>
                <a:schemeClr val="accent1">
                  <a:lumOff val="-13575"/>
                </a:schemeClr>
              </a:solidFill>
            </a:endParaRPr>
          </a:p>
          <a:p>
            <a:pPr/>
            <a:r>
              <a:t>Project milestone due next </a:t>
            </a:r>
            <a:r>
              <a:rPr>
                <a:solidFill>
                  <a:schemeClr val="accent1">
                    <a:lumOff val="-13575"/>
                  </a:schemeClr>
                </a:solidFill>
              </a:rPr>
              <a:t>Friday 11/18, by 11:59pm</a:t>
            </a:r>
          </a:p>
          <a:p>
            <a:pPr/>
            <a:r>
              <a:t>HW2 grades will be out tonight, project proposal grades later this week</a:t>
            </a:r>
          </a:p>
        </p:txBody>
      </p:sp>
      <p:sp>
        <p:nvSpPr>
          <p:cNvPr id="993"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95" name="Announcements"/>
          <p:cNvSpPr txBox="1"/>
          <p:nvPr>
            <p:ph type="title"/>
          </p:nvPr>
        </p:nvSpPr>
        <p:spPr>
          <a:prstGeom prst="rect">
            <a:avLst/>
          </a:prstGeom>
        </p:spPr>
        <p:txBody>
          <a:bodyPr/>
          <a:lstStyle/>
          <a:p>
            <a:pPr/>
            <a:r>
              <a:t>Announcements</a:t>
            </a:r>
          </a:p>
        </p:txBody>
      </p:sp>
      <p:sp>
        <p:nvSpPr>
          <p:cNvPr id="996" name="Interactive Tutorial Session…"/>
          <p:cNvSpPr txBox="1"/>
          <p:nvPr>
            <p:ph type="body" idx="1"/>
          </p:nvPr>
        </p:nvSpPr>
        <p:spPr>
          <a:xfrm>
            <a:off x="4364284" y="3020194"/>
            <a:ext cx="17710480" cy="9440341"/>
          </a:xfrm>
          <a:prstGeom prst="rect">
            <a:avLst/>
          </a:prstGeom>
        </p:spPr>
        <p:txBody>
          <a:bodyPr/>
          <a:lstStyle/>
          <a:p>
            <a:pPr marL="611187" indent="-611187">
              <a:defRPr sz="5400"/>
            </a:pPr>
            <a:r>
              <a:t>Interactive Tutorial Session</a:t>
            </a:r>
          </a:p>
          <a:p>
            <a:pPr lvl="1">
              <a:defRPr sz="4800"/>
            </a:pPr>
            <a:r>
              <a:t>Wednesday 1:00pm to 1:30pm - Using transformers and pretrained contextual embeddings with huggingface</a:t>
            </a:r>
          </a:p>
          <a:p>
            <a:pPr lvl="1">
              <a:defRPr sz="4800"/>
            </a:pPr>
            <a:r>
              <a:t>Video will be out tonight</a:t>
            </a:r>
          </a:p>
        </p:txBody>
      </p:sp>
      <p:sp>
        <p:nvSpPr>
          <p:cNvPr id="997"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99" name="Transformers…"/>
          <p:cNvSpPr txBox="1"/>
          <p:nvPr>
            <p:ph type="body" idx="1"/>
          </p:nvPr>
        </p:nvSpPr>
        <p:spPr>
          <a:xfrm>
            <a:off x="4326946" y="2624294"/>
            <a:ext cx="18712399" cy="9875677"/>
          </a:xfrm>
          <a:prstGeom prst="rect">
            <a:avLst/>
          </a:prstGeom>
        </p:spPr>
        <p:txBody>
          <a:bodyPr anchor="ctr"/>
          <a:lstStyle/>
          <a:p>
            <a:pPr marL="611187" indent="-611187" algn="l">
              <a:spcBef>
                <a:spcPts val="7000"/>
              </a:spcBef>
              <a:buSzPct val="145000"/>
              <a:buChar char="•"/>
              <a:defRPr sz="4800"/>
            </a:pPr>
            <a:r>
              <a:t>Transformers</a:t>
            </a:r>
          </a:p>
          <a:p>
            <a:pPr marL="611187" indent="-611187" algn="l">
              <a:spcBef>
                <a:spcPts val="7000"/>
              </a:spcBef>
              <a:buSzPct val="145000"/>
              <a:buChar char="•"/>
              <a:defRPr sz="4800"/>
            </a:pPr>
            <a:r>
              <a:t>Project milestone</a:t>
            </a:r>
          </a:p>
          <a:p>
            <a:pPr marL="611187" indent="-611187" algn="l">
              <a:spcBef>
                <a:spcPts val="7000"/>
              </a:spcBef>
              <a:buSzPct val="145000"/>
              <a:buChar char="•"/>
              <a:defRPr sz="4800"/>
            </a:pPr>
            <a:r>
              <a:t>Contextual word embeddings</a:t>
            </a:r>
          </a:p>
          <a:p>
            <a:pPr marL="611187" indent="-611187" algn="l">
              <a:spcBef>
                <a:spcPts val="7000"/>
              </a:spcBef>
              <a:buSzPct val="145000"/>
              <a:buChar char="•"/>
              <a:defRPr sz="4800"/>
            </a:pPr>
            <a:r>
              <a:t>Recorded lecture will be put up later in the week</a:t>
            </a:r>
          </a:p>
        </p:txBody>
      </p:sp>
      <p:sp>
        <p:nvSpPr>
          <p:cNvPr id="1000" name="Today"/>
          <p:cNvSpPr txBox="1"/>
          <p:nvPr>
            <p:ph type="title"/>
          </p:nvPr>
        </p:nvSpPr>
        <p:spPr>
          <a:xfrm>
            <a:off x="4387453" y="0"/>
            <a:ext cx="15609094" cy="3036094"/>
          </a:xfrm>
          <a:prstGeom prst="rect">
            <a:avLst/>
          </a:prstGeom>
        </p:spPr>
        <p:txBody>
          <a:bodyPr anchor="ctr"/>
          <a:lstStyle>
            <a:lvl1pPr>
              <a:defRPr sz="8400"/>
            </a:lvl1pPr>
          </a:lstStyle>
          <a:p>
            <a:pPr/>
            <a:r>
              <a:t>Today</a:t>
            </a:r>
          </a:p>
        </p:txBody>
      </p:sp>
      <p:sp>
        <p:nvSpPr>
          <p:cNvPr id="1001" name="Slide Number"/>
          <p:cNvSpPr txBox="1"/>
          <p:nvPr>
            <p:ph type="sldNum" sz="quarter" idx="2"/>
          </p:nvPr>
        </p:nvSpPr>
        <p:spPr>
          <a:xfrm>
            <a:off x="12031776" y="13073062"/>
            <a:ext cx="310923"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9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99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99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99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99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999" grpId="1"/>
    </p:bldLst>
  </p:timing>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03" name="What is your project about?"/>
          <p:cNvSpPr txBox="1"/>
          <p:nvPr>
            <p:ph type="title"/>
          </p:nvPr>
        </p:nvSpPr>
        <p:spPr>
          <a:prstGeom prst="rect">
            <a:avLst/>
          </a:prstGeom>
        </p:spPr>
        <p:txBody>
          <a:bodyPr/>
          <a:lstStyle/>
          <a:p>
            <a:pPr/>
            <a:r>
              <a:t>What is your project about?</a:t>
            </a:r>
          </a:p>
        </p:txBody>
      </p:sp>
      <p:sp>
        <p:nvSpPr>
          <p:cNvPr id="1004" name="Lecture…"/>
          <p:cNvSpPr txBox="1"/>
          <p:nvPr>
            <p:ph type="body" idx="1"/>
          </p:nvPr>
        </p:nvSpPr>
        <p:spPr>
          <a:xfrm>
            <a:off x="2609534" y="3246178"/>
            <a:ext cx="19905602" cy="9173502"/>
          </a:xfrm>
          <a:prstGeom prst="rect">
            <a:avLst/>
          </a:prstGeom>
        </p:spPr>
        <p:txBody>
          <a:bodyPr/>
          <a:lstStyle/>
          <a:p>
            <a:pPr/>
          </a:p>
          <a:p>
            <a:pPr/>
            <a:r>
              <a:t>Lecture</a:t>
            </a:r>
          </a:p>
          <a:p>
            <a:pPr lvl="1"/>
            <a:r>
              <a:t>Teach you about specific models (FFN,RNN/Transformers) </a:t>
            </a:r>
          </a:p>
          <a:p>
            <a:pPr lvl="1"/>
            <a:r>
              <a:t>Focus is on the inner workings of the model and how it is hooked up</a:t>
            </a:r>
          </a:p>
          <a:p>
            <a:pPr/>
            <a:r>
              <a:t>Papers</a:t>
            </a:r>
          </a:p>
          <a:p>
            <a:pPr lvl="1"/>
            <a:r>
              <a:t>Invent a new model / loss / training </a:t>
            </a:r>
          </a:p>
          <a:p>
            <a:pPr lvl="1"/>
            <a:r>
              <a:t>Will describe whatever is new in detail</a:t>
            </a:r>
          </a:p>
          <a:p>
            <a:pPr/>
            <a:r>
              <a:t>What should you focus on describing?</a:t>
            </a:r>
          </a:p>
          <a:p>
            <a:pPr lvl="1"/>
            <a:r>
              <a:t>What is your project about?</a:t>
            </a:r>
          </a:p>
          <a:p>
            <a:pPr lvl="1"/>
            <a:r>
              <a:t>Think about what do you need to explain</a:t>
            </a:r>
          </a:p>
        </p:txBody>
      </p:sp>
      <p:sp>
        <p:nvSpPr>
          <p:cNvPr id="1005"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07" name="What is your project about?"/>
          <p:cNvSpPr txBox="1"/>
          <p:nvPr>
            <p:ph type="title"/>
          </p:nvPr>
        </p:nvSpPr>
        <p:spPr>
          <a:prstGeom prst="rect">
            <a:avLst/>
          </a:prstGeom>
        </p:spPr>
        <p:txBody>
          <a:bodyPr/>
          <a:lstStyle/>
          <a:p>
            <a:pPr/>
            <a:r>
              <a:t>What is your project about?</a:t>
            </a:r>
          </a:p>
        </p:txBody>
      </p:sp>
      <p:sp>
        <p:nvSpPr>
          <p:cNvPr id="1008" name="What is your project about?…"/>
          <p:cNvSpPr txBox="1"/>
          <p:nvPr>
            <p:ph type="body" idx="1"/>
          </p:nvPr>
        </p:nvSpPr>
        <p:spPr>
          <a:xfrm>
            <a:off x="2609534" y="3246178"/>
            <a:ext cx="19905602" cy="9173502"/>
          </a:xfrm>
          <a:prstGeom prst="rect">
            <a:avLst/>
          </a:prstGeom>
        </p:spPr>
        <p:txBody>
          <a:bodyPr/>
          <a:lstStyle/>
          <a:p>
            <a:pPr/>
          </a:p>
          <a:p>
            <a:pPr/>
            <a:r>
              <a:t>What is your project about?</a:t>
            </a:r>
          </a:p>
          <a:p>
            <a:pPr lvl="1"/>
            <a:r>
              <a:t>Applying FFN, RNN, BERT to text-classification</a:t>
            </a:r>
          </a:p>
          <a:p>
            <a:pPr lvl="2" marL="1416843" indent="-527843"/>
            <a:r>
              <a:t>Explain your input/output</a:t>
            </a:r>
          </a:p>
          <a:p>
            <a:pPr lvl="2" marL="1416843" indent="-527843"/>
            <a:r>
              <a:t>Explain how FFN, RNN, BERT is hooked up with input, output</a:t>
            </a:r>
          </a:p>
          <a:p>
            <a:pPr lvl="3" marL="1861343" indent="-527843"/>
            <a:r>
              <a:t>Draw a diagram</a:t>
            </a:r>
          </a:p>
          <a:p>
            <a:pPr lvl="2" marL="1416843" indent="-527843"/>
            <a:r>
              <a:t>Explain how you will train the model (what loss function?, what optimizer?)</a:t>
            </a:r>
          </a:p>
          <a:p>
            <a:pPr lvl="2" marL="1416843" indent="-527843"/>
            <a:r>
              <a:t>Explain</a:t>
            </a:r>
          </a:p>
        </p:txBody>
      </p:sp>
      <p:sp>
        <p:nvSpPr>
          <p:cNvPr id="1009"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11" name="Announcements"/>
          <p:cNvSpPr txBox="1"/>
          <p:nvPr>
            <p:ph type="title"/>
          </p:nvPr>
        </p:nvSpPr>
        <p:spPr>
          <a:prstGeom prst="rect">
            <a:avLst/>
          </a:prstGeom>
        </p:spPr>
        <p:txBody>
          <a:bodyPr/>
          <a:lstStyle/>
          <a:p>
            <a:pPr/>
            <a:r>
              <a:t>Announcements</a:t>
            </a:r>
          </a:p>
        </p:txBody>
      </p:sp>
      <p:sp>
        <p:nvSpPr>
          <p:cNvPr id="1012" name="HW2 due today 10/12…"/>
          <p:cNvSpPr txBox="1"/>
          <p:nvPr>
            <p:ph type="body" idx="1"/>
          </p:nvPr>
        </p:nvSpPr>
        <p:spPr>
          <a:xfrm>
            <a:off x="4387453" y="3281536"/>
            <a:ext cx="16443527" cy="9202168"/>
          </a:xfrm>
          <a:prstGeom prst="rect">
            <a:avLst/>
          </a:prstGeom>
        </p:spPr>
        <p:txBody>
          <a:bodyPr/>
          <a:lstStyle/>
          <a:p>
            <a:pPr/>
            <a:r>
              <a:t>HW2 due today 10/12</a:t>
            </a:r>
          </a:p>
          <a:p>
            <a:pPr/>
            <a:r>
              <a:t>Project abstract / title due Thursday 10/21</a:t>
            </a:r>
          </a:p>
          <a:p>
            <a:pPr lvl="1"/>
            <a:r>
              <a:t>Not graded </a:t>
            </a:r>
          </a:p>
          <a:p>
            <a:pPr/>
            <a:r>
              <a:t>Project Proposal due Thursday 10/28 (5%)</a:t>
            </a:r>
          </a:p>
        </p:txBody>
      </p:sp>
      <p:sp>
        <p:nvSpPr>
          <p:cNvPr id="1013"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15" name="Project Proposal"/>
          <p:cNvSpPr txBox="1"/>
          <p:nvPr>
            <p:ph type="title"/>
          </p:nvPr>
        </p:nvSpPr>
        <p:spPr>
          <a:prstGeom prst="rect">
            <a:avLst/>
          </a:prstGeom>
        </p:spPr>
        <p:txBody>
          <a:bodyPr/>
          <a:lstStyle/>
          <a:p>
            <a:pPr/>
            <a:r>
              <a:t>Project Proposal</a:t>
            </a:r>
          </a:p>
        </p:txBody>
      </p:sp>
      <p:sp>
        <p:nvSpPr>
          <p:cNvPr id="1016" name="What problem are you addressing? Why is it interesting?…"/>
          <p:cNvSpPr txBox="1"/>
          <p:nvPr>
            <p:ph type="body" idx="1"/>
          </p:nvPr>
        </p:nvSpPr>
        <p:spPr>
          <a:xfrm>
            <a:off x="4387453" y="3891875"/>
            <a:ext cx="15470363" cy="8697061"/>
          </a:xfrm>
          <a:prstGeom prst="rect">
            <a:avLst/>
          </a:prstGeom>
        </p:spPr>
        <p:txBody>
          <a:bodyPr/>
          <a:lstStyle/>
          <a:p>
            <a:pPr>
              <a:spcBef>
                <a:spcPts val="2000"/>
              </a:spcBef>
            </a:pPr>
            <a:r>
              <a:t>What </a:t>
            </a:r>
            <a:r>
              <a:rPr>
                <a:solidFill>
                  <a:schemeClr val="accent1">
                    <a:lumOff val="-13575"/>
                  </a:schemeClr>
                </a:solidFill>
              </a:rPr>
              <a:t>problem</a:t>
            </a:r>
            <a:r>
              <a:t> are you addressing? Why is it interesting?</a:t>
            </a:r>
          </a:p>
          <a:p>
            <a:pPr lvl="1">
              <a:spcBef>
                <a:spcPts val="2000"/>
              </a:spcBef>
            </a:pPr>
            <a:r>
              <a:t>Provide specifics of your tasks (e.g. input/output concrete examples)</a:t>
            </a:r>
          </a:p>
          <a:p>
            <a:pPr>
              <a:spcBef>
                <a:spcPts val="2000"/>
              </a:spcBef>
            </a:pPr>
            <a:r>
              <a:t>What </a:t>
            </a:r>
            <a:r>
              <a:rPr>
                <a:solidFill>
                  <a:schemeClr val="accent1">
                    <a:lumOff val="-13575"/>
                  </a:schemeClr>
                </a:solidFill>
              </a:rPr>
              <a:t>specific aspects</a:t>
            </a:r>
            <a:r>
              <a:t> will your project be on?</a:t>
            </a:r>
          </a:p>
          <a:p>
            <a:pPr lvl="1">
              <a:spcBef>
                <a:spcPts val="2000"/>
              </a:spcBef>
            </a:pPr>
            <a:r>
              <a:t>Re-implement paper? Compare different methods?</a:t>
            </a:r>
          </a:p>
          <a:p>
            <a:pPr>
              <a:spcBef>
                <a:spcPts val="2000"/>
              </a:spcBef>
            </a:pPr>
            <a:r>
              <a:t>What </a:t>
            </a:r>
            <a:r>
              <a:rPr>
                <a:solidFill>
                  <a:schemeClr val="accent1">
                    <a:lumOff val="-13575"/>
                  </a:schemeClr>
                </a:solidFill>
              </a:rPr>
              <a:t>data</a:t>
            </a:r>
            <a:r>
              <a:t> do you plan to use?</a:t>
            </a:r>
          </a:p>
          <a:p>
            <a:pPr>
              <a:spcBef>
                <a:spcPts val="2000"/>
              </a:spcBef>
            </a:pPr>
            <a:r>
              <a:t>What is your method?</a:t>
            </a:r>
          </a:p>
          <a:p>
            <a:pPr lvl="1">
              <a:spcBef>
                <a:spcPts val="2000"/>
              </a:spcBef>
            </a:pPr>
            <a:r>
              <a:t>What do you plan to implement?  Are there existing codebases you will use?</a:t>
            </a:r>
          </a:p>
          <a:p>
            <a:pPr>
              <a:spcBef>
                <a:spcPts val="2000"/>
              </a:spcBef>
            </a:pPr>
            <a:r>
              <a:t>How do you plan to </a:t>
            </a:r>
            <a:r>
              <a:rPr>
                <a:solidFill>
                  <a:schemeClr val="accent1">
                    <a:lumOff val="-13575"/>
                  </a:schemeClr>
                </a:solidFill>
              </a:rPr>
              <a:t>evaluate</a:t>
            </a:r>
            <a:r>
              <a:t>? What metrics?</a:t>
            </a:r>
          </a:p>
          <a:p>
            <a:pPr>
              <a:spcBef>
                <a:spcPts val="2000"/>
              </a:spcBef>
            </a:pPr>
            <a:r>
              <a:t>What computational resources will you need?</a:t>
            </a:r>
          </a:p>
        </p:txBody>
      </p:sp>
      <p:sp>
        <p:nvSpPr>
          <p:cNvPr id="1017"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18" name="(due 3/4 - 5%)"/>
          <p:cNvSpPr txBox="1"/>
          <p:nvPr/>
        </p:nvSpPr>
        <p:spPr>
          <a:xfrm>
            <a:off x="10316833" y="2624040"/>
            <a:ext cx="3249825" cy="6889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spcBef>
                <a:spcPts val="1400"/>
              </a:spcBef>
              <a:defRPr sz="3800">
                <a:latin typeface="Georgia"/>
                <a:ea typeface="Georgia"/>
                <a:cs typeface="Georgia"/>
                <a:sym typeface="Georgia"/>
              </a:defRPr>
            </a:lvl1pPr>
          </a:lstStyle>
          <a:p>
            <a:pPr/>
            <a:r>
              <a:t>(due 3/4 - 5%)</a:t>
            </a: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20" name="Announcements"/>
          <p:cNvSpPr txBox="1"/>
          <p:nvPr>
            <p:ph type="title"/>
          </p:nvPr>
        </p:nvSpPr>
        <p:spPr>
          <a:prstGeom prst="rect">
            <a:avLst/>
          </a:prstGeom>
        </p:spPr>
        <p:txBody>
          <a:bodyPr/>
          <a:lstStyle/>
          <a:p>
            <a:pPr/>
            <a:r>
              <a:t>Announcements</a:t>
            </a:r>
          </a:p>
        </p:txBody>
      </p:sp>
      <p:sp>
        <p:nvSpPr>
          <p:cNvPr id="1021" name="HW2…"/>
          <p:cNvSpPr txBox="1"/>
          <p:nvPr>
            <p:ph type="body" sz="half" idx="1"/>
          </p:nvPr>
        </p:nvSpPr>
        <p:spPr>
          <a:prstGeom prst="rect">
            <a:avLst/>
          </a:prstGeom>
        </p:spPr>
        <p:txBody>
          <a:bodyPr/>
          <a:lstStyle/>
          <a:p>
            <a:pPr/>
            <a:r>
              <a:t>HW2</a:t>
            </a:r>
          </a:p>
          <a:p>
            <a:pPr lvl="1"/>
            <a:r>
              <a:t>HW2-q due yesterday (10/15 11:59pm)</a:t>
            </a:r>
          </a:p>
          <a:p>
            <a:pPr lvl="2"/>
            <a:r>
              <a:t>Gradescope: </a:t>
            </a:r>
            <a:r>
              <a:rPr u="sng">
                <a:hlinkClick r:id="rId2" invalidUrl="" action="" tgtFrame="" tooltip="" history="1" highlightClick="0" endSnd="0"/>
              </a:rPr>
              <a:t>https://www.gradescope.ca/</a:t>
            </a:r>
          </a:p>
          <a:p>
            <a:pPr lvl="1"/>
            <a:r>
              <a:t>HW2-p grace period until tonight (10/16 11:59pm) </a:t>
            </a:r>
          </a:p>
          <a:p>
            <a:pPr/>
            <a:r>
              <a:t>Project</a:t>
            </a:r>
          </a:p>
          <a:p>
            <a:pPr lvl="1"/>
            <a:r>
              <a:t>Initial abstract/title due today (not graded) for initial feedback</a:t>
            </a:r>
          </a:p>
          <a:p>
            <a:pPr lvl="2"/>
            <a:r>
              <a:t>If in by Sunday, we will try to give feedback</a:t>
            </a:r>
          </a:p>
          <a:p>
            <a:pPr lvl="1"/>
            <a:r>
              <a:t>Proposal due in a week (10/23, 11:59pm)</a:t>
            </a:r>
          </a:p>
          <a:p>
            <a:pPr/>
            <a:r>
              <a:t>Tutorial on neural network training tips and running experiments</a:t>
            </a:r>
          </a:p>
        </p:txBody>
      </p:sp>
      <p:sp>
        <p:nvSpPr>
          <p:cNvPr id="1022"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24" name="Announcements"/>
          <p:cNvSpPr txBox="1"/>
          <p:nvPr>
            <p:ph type="title"/>
          </p:nvPr>
        </p:nvSpPr>
        <p:spPr>
          <a:xfrm>
            <a:off x="4387453" y="0"/>
            <a:ext cx="15609094" cy="2767793"/>
          </a:xfrm>
          <a:prstGeom prst="rect">
            <a:avLst/>
          </a:prstGeom>
        </p:spPr>
        <p:txBody>
          <a:bodyPr/>
          <a:lstStyle/>
          <a:p>
            <a:pPr lvl="1"/>
            <a:r>
              <a:t>Announcements</a:t>
            </a:r>
          </a:p>
        </p:txBody>
      </p:sp>
      <p:sp>
        <p:nvSpPr>
          <p:cNvPr id="1025" name="HW3-P (programming component) due Wednesday Oct 28th…"/>
          <p:cNvSpPr txBox="1"/>
          <p:nvPr>
            <p:ph type="body" idx="1"/>
          </p:nvPr>
        </p:nvSpPr>
        <p:spPr>
          <a:xfrm>
            <a:off x="4387453" y="2499627"/>
            <a:ext cx="15609094" cy="10374722"/>
          </a:xfrm>
          <a:prstGeom prst="rect">
            <a:avLst/>
          </a:prstGeom>
        </p:spPr>
        <p:txBody>
          <a:bodyPr anchor="t"/>
          <a:lstStyle/>
          <a:p>
            <a:pPr marL="531733" indent="-531733" defTabSz="714732">
              <a:spcBef>
                <a:spcPts val="3600"/>
              </a:spcBef>
              <a:buClr>
                <a:schemeClr val="accent1">
                  <a:lumOff val="-13575"/>
                </a:schemeClr>
              </a:buClr>
              <a:buChar char="‣"/>
              <a:defRPr sz="3828"/>
            </a:pPr>
            <a:r>
              <a:t>HW3-P (programming component) due Wednesday Oct 28th</a:t>
            </a:r>
          </a:p>
          <a:p>
            <a:pPr marL="531733" indent="-531733" defTabSz="714732">
              <a:spcBef>
                <a:spcPts val="3600"/>
              </a:spcBef>
              <a:buClr>
                <a:schemeClr val="accent1">
                  <a:lumOff val="-13575"/>
                </a:schemeClr>
              </a:buClr>
              <a:buChar char="‣"/>
              <a:defRPr sz="3828"/>
            </a:pPr>
            <a:r>
              <a:t>HW3-Q (question-answering) due Thursday Oct 29th</a:t>
            </a:r>
          </a:p>
          <a:p>
            <a:pPr lvl="2" marL="1298257" indent="-524827" defTabSz="714732">
              <a:lnSpc>
                <a:spcPct val="100000"/>
              </a:lnSpc>
              <a:spcBef>
                <a:spcPts val="1200"/>
              </a:spcBef>
              <a:defRPr sz="3306">
                <a:latin typeface="Georgia"/>
                <a:ea typeface="Georgia"/>
                <a:cs typeface="Georgia"/>
                <a:sym typeface="Georgia"/>
              </a:defRPr>
            </a:pPr>
            <a:r>
              <a:t>Gradescope: </a:t>
            </a:r>
            <a:r>
              <a:rPr u="sng">
                <a:hlinkClick r:id="rId2" invalidUrl="" action="" tgtFrame="" tooltip="" history="1" highlightClick="0" endSnd="0"/>
              </a:rPr>
              <a:t>https://www.gradescope.ca/</a:t>
            </a:r>
          </a:p>
          <a:p>
            <a:pPr marL="531733" indent="-531733" defTabSz="714732">
              <a:spcBef>
                <a:spcPts val="3600"/>
              </a:spcBef>
              <a:buClr>
                <a:schemeClr val="accent1">
                  <a:lumOff val="-13575"/>
                </a:schemeClr>
              </a:buClr>
              <a:buChar char="‣"/>
              <a:defRPr sz="3828"/>
            </a:pPr>
            <a:r>
              <a:t>Grade for HW2 out later today</a:t>
            </a:r>
          </a:p>
          <a:p>
            <a:pPr marL="531733" indent="-531733" defTabSz="714732">
              <a:spcBef>
                <a:spcPts val="3600"/>
              </a:spcBef>
              <a:buClr>
                <a:schemeClr val="accent1">
                  <a:lumOff val="-13575"/>
                </a:schemeClr>
              </a:buClr>
              <a:buChar char="‣"/>
              <a:defRPr sz="3828"/>
            </a:pPr>
            <a:r>
              <a:t>Project proposal due today (by 11:59pm)</a:t>
            </a:r>
          </a:p>
          <a:p>
            <a:pPr lvl="1" marL="918448" indent="-531733" defTabSz="714732">
              <a:spcBef>
                <a:spcPts val="1700"/>
              </a:spcBef>
              <a:buClr>
                <a:schemeClr val="accent1">
                  <a:lumOff val="-13575"/>
                </a:schemeClr>
              </a:buClr>
              <a:buChar char="‣"/>
              <a:defRPr sz="3828"/>
            </a:pPr>
            <a:r>
              <a:t>What problem are you addressing?  Why is it interesting? </a:t>
            </a:r>
          </a:p>
          <a:p>
            <a:pPr lvl="1" marL="918448" indent="-531733" defTabSz="714732">
              <a:spcBef>
                <a:spcPts val="1700"/>
              </a:spcBef>
              <a:buClr>
                <a:schemeClr val="accent1">
                  <a:lumOff val="-13575"/>
                </a:schemeClr>
              </a:buClr>
              <a:buChar char="‣"/>
              <a:defRPr sz="3828"/>
            </a:pPr>
            <a:r>
              <a:t>What specific aspects will your project be on?</a:t>
            </a:r>
          </a:p>
          <a:p>
            <a:pPr lvl="2" marL="1305163" indent="-531733" defTabSz="714732">
              <a:spcBef>
                <a:spcPts val="1700"/>
              </a:spcBef>
              <a:buClr>
                <a:schemeClr val="accent1">
                  <a:lumOff val="-13575"/>
                </a:schemeClr>
              </a:buClr>
              <a:buChar char="‣"/>
              <a:defRPr sz="3828"/>
            </a:pPr>
            <a:r>
              <a:t>Re-implement paper?  Compare different methods?</a:t>
            </a:r>
          </a:p>
          <a:p>
            <a:pPr lvl="1" marL="918448" indent="-531733" defTabSz="714732">
              <a:spcBef>
                <a:spcPts val="1700"/>
              </a:spcBef>
              <a:buClr>
                <a:schemeClr val="accent1">
                  <a:lumOff val="-13575"/>
                </a:schemeClr>
              </a:buClr>
              <a:buChar char="‣"/>
              <a:defRPr sz="3828"/>
            </a:pPr>
            <a:r>
              <a:t>What data do you plan to use?</a:t>
            </a:r>
          </a:p>
          <a:p>
            <a:pPr lvl="1" marL="918448" indent="-531733" defTabSz="714732">
              <a:spcBef>
                <a:spcPts val="1700"/>
              </a:spcBef>
              <a:buClr>
                <a:schemeClr val="accent1">
                  <a:lumOff val="-13575"/>
                </a:schemeClr>
              </a:buClr>
              <a:buChar char="‣"/>
              <a:defRPr sz="3828"/>
            </a:pPr>
            <a:r>
              <a:t>What is your method?</a:t>
            </a:r>
          </a:p>
          <a:p>
            <a:pPr lvl="1" marL="918448" indent="-531733" defTabSz="714732">
              <a:spcBef>
                <a:spcPts val="1700"/>
              </a:spcBef>
              <a:buClr>
                <a:schemeClr val="accent1">
                  <a:lumOff val="-13575"/>
                </a:schemeClr>
              </a:buClr>
              <a:buChar char="‣"/>
              <a:defRPr sz="3828"/>
            </a:pPr>
            <a:r>
              <a:t>How do you plan to evaluate?  What metrics?</a:t>
            </a:r>
          </a:p>
        </p:txBody>
      </p:sp>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27" name="Announcements"/>
          <p:cNvSpPr txBox="1"/>
          <p:nvPr>
            <p:ph type="title"/>
          </p:nvPr>
        </p:nvSpPr>
        <p:spPr>
          <a:xfrm>
            <a:off x="4387453" y="0"/>
            <a:ext cx="15609094" cy="2767793"/>
          </a:xfrm>
          <a:prstGeom prst="rect">
            <a:avLst/>
          </a:prstGeom>
        </p:spPr>
        <p:txBody>
          <a:bodyPr/>
          <a:lstStyle/>
          <a:p>
            <a:pPr lvl="1"/>
            <a:r>
              <a:t>Announcements</a:t>
            </a:r>
          </a:p>
        </p:txBody>
      </p:sp>
      <p:sp>
        <p:nvSpPr>
          <p:cNvPr id="1028" name="No class next Wednesday, Nov 11th (holiday!)…"/>
          <p:cNvSpPr txBox="1"/>
          <p:nvPr>
            <p:ph type="body" idx="1"/>
          </p:nvPr>
        </p:nvSpPr>
        <p:spPr>
          <a:xfrm>
            <a:off x="4387453" y="2499627"/>
            <a:ext cx="15609094" cy="10374722"/>
          </a:xfrm>
          <a:prstGeom prst="rect">
            <a:avLst/>
          </a:prstGeom>
        </p:spPr>
        <p:txBody>
          <a:bodyPr anchor="t"/>
          <a:lstStyle/>
          <a:p>
            <a:pPr>
              <a:buClr>
                <a:schemeClr val="accent1">
                  <a:lumOff val="-13575"/>
                </a:schemeClr>
              </a:buClr>
              <a:buChar char="‣"/>
            </a:pPr>
            <a:r>
              <a:t>No class next Wednesday, Nov 11th (holiday!) </a:t>
            </a:r>
          </a:p>
          <a:p>
            <a:pPr>
              <a:buClr>
                <a:schemeClr val="accent1">
                  <a:lumOff val="-13575"/>
                </a:schemeClr>
              </a:buClr>
              <a:buChar char="‣"/>
            </a:pPr>
            <a:r>
              <a:t>HW4-P (programming component) due Wednesday Nov 11th (make sure to submit something by then)</a:t>
            </a:r>
          </a:p>
          <a:p>
            <a:pPr>
              <a:buClr>
                <a:schemeClr val="accent1">
                  <a:lumOff val="-13575"/>
                </a:schemeClr>
              </a:buClr>
              <a:buChar char="‣"/>
            </a:pPr>
            <a:r>
              <a:t>HW4-Q (question-answering) due Thursday Nov 12th</a:t>
            </a:r>
          </a:p>
          <a:p>
            <a:pPr lvl="2" marL="1492250" indent="-603250">
              <a:lnSpc>
                <a:spcPct val="100000"/>
              </a:lnSpc>
              <a:spcBef>
                <a:spcPts val="1400"/>
              </a:spcBef>
              <a:defRPr sz="3800">
                <a:latin typeface="Georgia"/>
                <a:ea typeface="Georgia"/>
                <a:cs typeface="Georgia"/>
                <a:sym typeface="Georgia"/>
              </a:defRPr>
            </a:pPr>
            <a:r>
              <a:t>Gradescope: </a:t>
            </a:r>
            <a:r>
              <a:rPr u="sng">
                <a:hlinkClick r:id="rId2" invalidUrl="" action="" tgtFrame="" tooltip="" history="1" highlightClick="0" endSnd="0"/>
              </a:rPr>
              <a:t>https://www.gradescope.ca/</a:t>
            </a:r>
          </a:p>
          <a:p>
            <a:pPr lvl="2" marL="1492250" indent="-603250">
              <a:lnSpc>
                <a:spcPct val="100000"/>
              </a:lnSpc>
              <a:spcBef>
                <a:spcPts val="1400"/>
              </a:spcBef>
              <a:defRPr sz="3800">
                <a:latin typeface="Georgia"/>
                <a:ea typeface="Georgia"/>
                <a:cs typeface="Georgia"/>
                <a:sym typeface="Georgia"/>
              </a:defRPr>
            </a:pPr>
            <a:r>
              <a:t>If hand writing answers, please write clearly</a:t>
            </a:r>
          </a:p>
          <a:p>
            <a:pPr>
              <a:buClr>
                <a:schemeClr val="accent1">
                  <a:lumOff val="-13575"/>
                </a:schemeClr>
              </a:buClr>
              <a:buChar char="‣"/>
            </a:pPr>
            <a:r>
              <a:t>Grade for HW3-P and HW3-C out this evening</a:t>
            </a:r>
          </a:p>
        </p:txBody>
      </p:sp>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30" name="Double-click to edit"/>
          <p:cNvSpPr txBox="1"/>
          <p:nvPr>
            <p:ph type="title"/>
          </p:nvPr>
        </p:nvSpPr>
        <p:spPr>
          <a:prstGeom prst="rect">
            <a:avLst/>
          </a:prstGeom>
        </p:spPr>
        <p:txBody>
          <a:bodyPr/>
          <a:lstStyle/>
          <a:p>
            <a:pPr/>
          </a:p>
        </p:txBody>
      </p:sp>
      <p:sp>
        <p:nvSpPr>
          <p:cNvPr id="103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33" name="Project Details"/>
          <p:cNvSpPr txBox="1"/>
          <p:nvPr>
            <p:ph type="title"/>
          </p:nvPr>
        </p:nvSpPr>
        <p:spPr>
          <a:xfrm>
            <a:off x="4387453" y="357187"/>
            <a:ext cx="15609094" cy="1639702"/>
          </a:xfrm>
          <a:prstGeom prst="rect">
            <a:avLst/>
          </a:prstGeom>
        </p:spPr>
        <p:txBody>
          <a:bodyPr/>
          <a:lstStyle/>
          <a:p>
            <a:pPr/>
            <a:r>
              <a:t>Project Details</a:t>
            </a:r>
          </a:p>
        </p:txBody>
      </p:sp>
      <p:sp>
        <p:nvSpPr>
          <p:cNvPr id="1034" name="Project proposal feedback out this evening…"/>
          <p:cNvSpPr txBox="1"/>
          <p:nvPr>
            <p:ph type="body" idx="1"/>
          </p:nvPr>
        </p:nvSpPr>
        <p:spPr>
          <a:xfrm>
            <a:off x="1157827" y="2416517"/>
            <a:ext cx="21700762" cy="10533618"/>
          </a:xfrm>
          <a:prstGeom prst="rect">
            <a:avLst/>
          </a:prstGeom>
        </p:spPr>
        <p:txBody>
          <a:bodyPr/>
          <a:lstStyle/>
          <a:p>
            <a:pPr marL="554990" indent="-554990" defTabSz="755808">
              <a:spcBef>
                <a:spcPts val="1200"/>
              </a:spcBef>
              <a:defRPr sz="3864"/>
            </a:pPr>
            <a:r>
              <a:t>Project proposal feedback out this evening</a:t>
            </a:r>
          </a:p>
          <a:p>
            <a:pPr marL="554990" indent="-554990" defTabSz="755808">
              <a:spcBef>
                <a:spcPts val="1200"/>
              </a:spcBef>
              <a:defRPr sz="3864"/>
            </a:pPr>
            <a:r>
              <a:t>Project milestone due Friday 11/20 (more details next week)</a:t>
            </a:r>
          </a:p>
          <a:p>
            <a:pPr lvl="1" marL="963930" indent="-554990" defTabSz="755808">
              <a:spcBef>
                <a:spcPts val="1200"/>
              </a:spcBef>
              <a:defRPr sz="3864"/>
            </a:pPr>
            <a:r>
              <a:t>Build on what you have done for the proposal</a:t>
            </a:r>
          </a:p>
          <a:p>
            <a:pPr lvl="1" marL="963930" indent="-554990" defTabSz="755808">
              <a:spcBef>
                <a:spcPts val="1200"/>
              </a:spcBef>
              <a:defRPr sz="3864"/>
            </a:pPr>
            <a:r>
              <a:t>Include progress and initial results</a:t>
            </a:r>
          </a:p>
          <a:p>
            <a:pPr lvl="1" marL="963930" indent="-554990" defTabSz="755808">
              <a:spcBef>
                <a:spcPts val="1200"/>
              </a:spcBef>
              <a:defRPr sz="3864"/>
            </a:pPr>
            <a:r>
              <a:t>Include dataset examples and statistics</a:t>
            </a:r>
          </a:p>
          <a:p>
            <a:pPr lvl="1" marL="963930" indent="-554990" defTabSz="755808">
              <a:spcBef>
                <a:spcPts val="1200"/>
              </a:spcBef>
              <a:defRPr sz="3864"/>
            </a:pPr>
            <a:r>
              <a:t>Include figures for your model</a:t>
            </a:r>
          </a:p>
          <a:p>
            <a:pPr lvl="1" marL="963930" indent="-554990" defTabSz="755808">
              <a:spcBef>
                <a:spcPts val="1200"/>
              </a:spcBef>
              <a:defRPr sz="3864"/>
            </a:pPr>
            <a:r>
              <a:t>Include references</a:t>
            </a:r>
          </a:p>
          <a:p>
            <a:pPr lvl="1" marL="963930" indent="-554990" defTabSz="755808">
              <a:spcBef>
                <a:spcPts val="1200"/>
              </a:spcBef>
              <a:defRPr sz="3864"/>
            </a:pPr>
            <a:r>
              <a:t>Make it clear what you are implementing vs what part you are building on top of existing libraries / codebases / homework</a:t>
            </a:r>
          </a:p>
          <a:p>
            <a:pPr marL="554990" indent="-554990" defTabSz="755808">
              <a:spcBef>
                <a:spcPts val="1200"/>
              </a:spcBef>
              <a:defRPr sz="3864"/>
            </a:pPr>
            <a:r>
              <a:t>Project “Poster” presentation on last day of this class (Tuesday 12/7) - tentative plan</a:t>
            </a:r>
          </a:p>
          <a:p>
            <a:pPr lvl="1" marL="963930" indent="-554990" defTabSz="755808">
              <a:spcBef>
                <a:spcPts val="1200"/>
              </a:spcBef>
              <a:defRPr sz="3864"/>
            </a:pPr>
            <a:r>
              <a:t>Before 12/4: Short video (3 min) summarizing your project</a:t>
            </a:r>
          </a:p>
          <a:p>
            <a:pPr lvl="1" marL="963930" indent="-554990" defTabSz="755808">
              <a:spcBef>
                <a:spcPts val="1200"/>
              </a:spcBef>
              <a:defRPr sz="3864"/>
            </a:pPr>
            <a:r>
              <a:t>Per group zoom link that others can use to visit your presentations</a:t>
            </a:r>
          </a:p>
          <a:p>
            <a:pPr lvl="2" marL="1372869" indent="-554990" defTabSz="755808">
              <a:spcBef>
                <a:spcPts val="1200"/>
              </a:spcBef>
              <a:defRPr sz="3864"/>
            </a:pPr>
            <a:r>
              <a:t>Use slides/material prepared for video </a:t>
            </a:r>
          </a:p>
          <a:p>
            <a:pPr lvl="1" marL="963930" indent="-554990" defTabSz="755808">
              <a:spcBef>
                <a:spcPts val="1200"/>
              </a:spcBef>
              <a:defRPr sz="3864"/>
            </a:pPr>
            <a:r>
              <a:t>Split into session A/B (each 1hr)</a:t>
            </a:r>
          </a:p>
          <a:p>
            <a:pPr marL="554990" indent="-554990" defTabSz="755808">
              <a:spcBef>
                <a:spcPts val="1200"/>
              </a:spcBef>
              <a:defRPr sz="3864"/>
            </a:pPr>
            <a:r>
              <a:t>Project final report due last day of all classes (Tuesday 12/8)</a:t>
            </a:r>
          </a:p>
        </p:txBody>
      </p:sp>
      <p:sp>
        <p:nvSpPr>
          <p:cNvPr id="1035"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3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03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034">
                                            <p:txEl>
                                              <p:pRg st="1" end="1"/>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1034">
                                            <p:txEl>
                                              <p:pRg st="2" end="2"/>
                                            </p:txEl>
                                          </p:spTgt>
                                        </p:tgtEl>
                                        <p:attrNameLst>
                                          <p:attrName>style.visibility</p:attrName>
                                        </p:attrNameLst>
                                      </p:cBhvr>
                                      <p:to>
                                        <p:strVal val="visible"/>
                                      </p:to>
                                    </p:set>
                                  </p:childTnLst>
                                </p:cTn>
                              </p:par>
                              <p:par>
                                <p:cTn id="15" presetClass="entr" nodeType="withEffect" presetSubtype="0" presetID="1" grpId="1" fill="hold">
                                  <p:stCondLst>
                                    <p:cond delay="0"/>
                                  </p:stCondLst>
                                  <p:iterate type="el" backwards="0">
                                    <p:tmAbs val="0"/>
                                  </p:iterate>
                                  <p:childTnLst>
                                    <p:set>
                                      <p:cBhvr>
                                        <p:cTn id="16" fill="hold"/>
                                        <p:tgtEl>
                                          <p:spTgt spid="1034">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1034">
                                            <p:txEl>
                                              <p:pRg st="4" end="4"/>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1034">
                                            <p:txEl>
                                              <p:pRg st="5" end="5"/>
                                            </p:txEl>
                                          </p:spTgt>
                                        </p:tgtEl>
                                        <p:attrNameLst>
                                          <p:attrName>style.visibility</p:attrName>
                                        </p:attrNameLst>
                                      </p:cBhvr>
                                      <p:to>
                                        <p:strVal val="visible"/>
                                      </p:to>
                                    </p:set>
                                  </p:childTnLst>
                                </p:cTn>
                              </p:par>
                              <p:par>
                                <p:cTn id="21" presetClass="entr" nodeType="withEffect" presetSubtype="0" presetID="1" grpId="1" fill="hold">
                                  <p:stCondLst>
                                    <p:cond delay="0"/>
                                  </p:stCondLst>
                                  <p:iterate type="el" backwards="0">
                                    <p:tmAbs val="0"/>
                                  </p:iterate>
                                  <p:childTnLst>
                                    <p:set>
                                      <p:cBhvr>
                                        <p:cTn id="22" fill="hold"/>
                                        <p:tgtEl>
                                          <p:spTgt spid="1034">
                                            <p:txEl>
                                              <p:pRg st="6" end="6"/>
                                            </p:txEl>
                                          </p:spTgt>
                                        </p:tgtEl>
                                        <p:attrNameLst>
                                          <p:attrName>style.visibility</p:attrName>
                                        </p:attrNameLst>
                                      </p:cBhvr>
                                      <p:to>
                                        <p:strVal val="visible"/>
                                      </p:to>
                                    </p:set>
                                  </p:childTnLst>
                                </p:cTn>
                              </p:par>
                              <p:par>
                                <p:cTn id="23" presetClass="entr" nodeType="withEffect" presetSubtype="0" presetID="1" grpId="1" fill="hold">
                                  <p:stCondLst>
                                    <p:cond delay="0"/>
                                  </p:stCondLst>
                                  <p:iterate type="el" backwards="0">
                                    <p:tmAbs val="0"/>
                                  </p:iterate>
                                  <p:childTnLst>
                                    <p:set>
                                      <p:cBhvr>
                                        <p:cTn id="24" fill="hold"/>
                                        <p:tgtEl>
                                          <p:spTgt spid="103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034">
                                            <p:txEl>
                                              <p:pRg st="8" end="8"/>
                                            </p:txEl>
                                          </p:spTgt>
                                        </p:tgtEl>
                                        <p:attrNameLst>
                                          <p:attrName>style.visibility</p:attrName>
                                        </p:attrNameLst>
                                      </p:cBhvr>
                                      <p:to>
                                        <p:strVal val="visible"/>
                                      </p:to>
                                    </p:set>
                                  </p:childTnLst>
                                </p:cTn>
                              </p:par>
                              <p:par>
                                <p:cTn id="29" presetClass="entr" nodeType="withEffect" presetSubtype="0" presetID="1" grpId="1" fill="hold">
                                  <p:stCondLst>
                                    <p:cond delay="0"/>
                                  </p:stCondLst>
                                  <p:iterate type="el" backwards="0">
                                    <p:tmAbs val="0"/>
                                  </p:iterate>
                                  <p:childTnLst>
                                    <p:set>
                                      <p:cBhvr>
                                        <p:cTn id="30" fill="hold"/>
                                        <p:tgtEl>
                                          <p:spTgt spid="1034">
                                            <p:txEl>
                                              <p:pRg st="9" end="9"/>
                                            </p:txEl>
                                          </p:spTgt>
                                        </p:tgtEl>
                                        <p:attrNameLst>
                                          <p:attrName>style.visibility</p:attrName>
                                        </p:attrNameLst>
                                      </p:cBhvr>
                                      <p:to>
                                        <p:strVal val="visible"/>
                                      </p:to>
                                    </p:set>
                                  </p:childTnLst>
                                </p:cTn>
                              </p:par>
                              <p:par>
                                <p:cTn id="31" presetClass="entr" nodeType="withEffect" presetSubtype="0" presetID="1" grpId="1" fill="hold">
                                  <p:stCondLst>
                                    <p:cond delay="0"/>
                                  </p:stCondLst>
                                  <p:iterate type="el" backwards="0">
                                    <p:tmAbs val="0"/>
                                  </p:iterate>
                                  <p:childTnLst>
                                    <p:set>
                                      <p:cBhvr>
                                        <p:cTn id="32" fill="hold"/>
                                        <p:tgtEl>
                                          <p:spTgt spid="1034">
                                            <p:txEl>
                                              <p:pRg st="10" end="10"/>
                                            </p:txEl>
                                          </p:spTgt>
                                        </p:tgtEl>
                                        <p:attrNameLst>
                                          <p:attrName>style.visibility</p:attrName>
                                        </p:attrNameLst>
                                      </p:cBhvr>
                                      <p:to>
                                        <p:strVal val="visible"/>
                                      </p:to>
                                    </p:set>
                                  </p:childTnLst>
                                </p:cTn>
                              </p:par>
                              <p:par>
                                <p:cTn id="33" presetClass="entr" nodeType="withEffect" presetSubtype="0" presetID="1" grpId="1" fill="hold">
                                  <p:stCondLst>
                                    <p:cond delay="0"/>
                                  </p:stCondLst>
                                  <p:iterate type="el" backwards="0">
                                    <p:tmAbs val="0"/>
                                  </p:iterate>
                                  <p:childTnLst>
                                    <p:set>
                                      <p:cBhvr>
                                        <p:cTn id="34" fill="hold"/>
                                        <p:tgtEl>
                                          <p:spTgt spid="1034">
                                            <p:txEl>
                                              <p:pRg st="11" end="11"/>
                                            </p:txEl>
                                          </p:spTgt>
                                        </p:tgtEl>
                                        <p:attrNameLst>
                                          <p:attrName>style.visibility</p:attrName>
                                        </p:attrNameLst>
                                      </p:cBhvr>
                                      <p:to>
                                        <p:strVal val="visible"/>
                                      </p:to>
                                    </p:set>
                                  </p:childTnLst>
                                </p:cTn>
                              </p:par>
                              <p:par>
                                <p:cTn id="35" presetClass="entr" nodeType="withEffect" presetSubtype="0" presetID="1" grpId="1" fill="hold">
                                  <p:stCondLst>
                                    <p:cond delay="0"/>
                                  </p:stCondLst>
                                  <p:iterate type="el" backwards="0">
                                    <p:tmAbs val="0"/>
                                  </p:iterate>
                                  <p:childTnLst>
                                    <p:set>
                                      <p:cBhvr>
                                        <p:cTn id="36" fill="hold"/>
                                        <p:tgtEl>
                                          <p:spTgt spid="1034">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034">
                                            <p:txEl>
                                              <p:pRg st="13" end="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034" grpId="1"/>
    </p:bldLst>
  </p:timing>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39" name="Project Details"/>
          <p:cNvSpPr txBox="1"/>
          <p:nvPr>
            <p:ph type="title"/>
          </p:nvPr>
        </p:nvSpPr>
        <p:spPr>
          <a:xfrm>
            <a:off x="4387453" y="851154"/>
            <a:ext cx="15609094" cy="1639702"/>
          </a:xfrm>
          <a:prstGeom prst="rect">
            <a:avLst/>
          </a:prstGeom>
        </p:spPr>
        <p:txBody>
          <a:bodyPr/>
          <a:lstStyle/>
          <a:p>
            <a:pPr/>
            <a:r>
              <a:t>Project Details</a:t>
            </a:r>
          </a:p>
        </p:txBody>
      </p:sp>
      <p:sp>
        <p:nvSpPr>
          <p:cNvPr id="1040" name="Project proposal feedback out this evening…"/>
          <p:cNvSpPr txBox="1"/>
          <p:nvPr>
            <p:ph type="body" idx="1"/>
          </p:nvPr>
        </p:nvSpPr>
        <p:spPr>
          <a:xfrm>
            <a:off x="1157827" y="2416517"/>
            <a:ext cx="21700762" cy="10533618"/>
          </a:xfrm>
          <a:prstGeom prst="rect">
            <a:avLst/>
          </a:prstGeom>
        </p:spPr>
        <p:txBody>
          <a:bodyPr/>
          <a:lstStyle/>
          <a:p>
            <a:pPr>
              <a:defRPr sz="4200"/>
            </a:pPr>
            <a:r>
              <a:t>Project proposal feedback out this evening</a:t>
            </a:r>
          </a:p>
          <a:p>
            <a:pPr>
              <a:defRPr sz="4200"/>
            </a:pPr>
            <a:r>
              <a:t>Project milestone due Thursday 11/18</a:t>
            </a:r>
          </a:p>
          <a:p>
            <a:pPr>
              <a:defRPr sz="4200"/>
            </a:pPr>
            <a:r>
              <a:t>Project “Poster” presentation on last day of this class (Tuesday 12/7) - tentative plan</a:t>
            </a:r>
          </a:p>
          <a:p>
            <a:pPr lvl="1">
              <a:defRPr sz="4200"/>
            </a:pPr>
            <a:r>
              <a:t>By 12/5: Short video (3 min) summarizing your project</a:t>
            </a:r>
          </a:p>
          <a:p>
            <a:pPr lvl="1">
              <a:defRPr sz="4200"/>
            </a:pPr>
            <a:r>
              <a:t>Per group zoom link that others can use to visit your presentations</a:t>
            </a:r>
          </a:p>
          <a:p>
            <a:pPr lvl="2">
              <a:defRPr sz="4200"/>
            </a:pPr>
            <a:r>
              <a:t>Use slides/material prepared for video </a:t>
            </a:r>
          </a:p>
          <a:p>
            <a:pPr>
              <a:defRPr sz="4200"/>
            </a:pPr>
            <a:r>
              <a:t>Project final report due last day of all classes (Wednesday 12/8)</a:t>
            </a:r>
          </a:p>
        </p:txBody>
      </p:sp>
      <p:sp>
        <p:nvSpPr>
          <p:cNvPr id="1041" name="Slide Number"/>
          <p:cNvSpPr txBox="1"/>
          <p:nvPr>
            <p:ph type="sldNum" sz="quarter" idx="2"/>
          </p:nvPr>
        </p:nvSpPr>
        <p:spPr>
          <a:xfrm>
            <a:off x="12029262" y="13073062"/>
            <a:ext cx="315951"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4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04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04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040">
                                            <p:txEl>
                                              <p:pRg st="2" end="2"/>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1040">
                                            <p:txEl>
                                              <p:pRg st="3" end="3"/>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1040">
                                            <p:txEl>
                                              <p:pRg st="4" end="4"/>
                                            </p:txEl>
                                          </p:spTgt>
                                        </p:tgtEl>
                                        <p:attrNameLst>
                                          <p:attrName>style.visibility</p:attrName>
                                        </p:attrNameLst>
                                      </p:cBhvr>
                                      <p:to>
                                        <p:strVal val="visible"/>
                                      </p:to>
                                    </p:set>
                                  </p:childTnLst>
                                </p:cTn>
                              </p:par>
                              <p:par>
                                <p:cTn id="21" presetClass="entr" nodeType="withEffect" presetSubtype="0" presetID="1" grpId="1" fill="hold">
                                  <p:stCondLst>
                                    <p:cond delay="0"/>
                                  </p:stCondLst>
                                  <p:iterate type="el" backwards="0">
                                    <p:tmAbs val="0"/>
                                  </p:iterate>
                                  <p:childTnLst>
                                    <p:set>
                                      <p:cBhvr>
                                        <p:cTn id="22" fill="hold"/>
                                        <p:tgtEl>
                                          <p:spTgt spid="104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1" fill="hold">
                                  <p:stCondLst>
                                    <p:cond delay="0"/>
                                  </p:stCondLst>
                                  <p:iterate type="el" backwards="0">
                                    <p:tmAbs val="0"/>
                                  </p:iterate>
                                  <p:childTnLst>
                                    <p:set>
                                      <p:cBhvr>
                                        <p:cTn id="26" fill="hold"/>
                                        <p:tgtEl>
                                          <p:spTgt spid="1040">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040" grpId="1"/>
    </p:bldLst>
  </p:timing>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45" name="Announcements"/>
          <p:cNvSpPr txBox="1"/>
          <p:nvPr>
            <p:ph type="title"/>
          </p:nvPr>
        </p:nvSpPr>
        <p:spPr>
          <a:xfrm>
            <a:off x="4387453" y="0"/>
            <a:ext cx="15609094" cy="2767793"/>
          </a:xfrm>
          <a:prstGeom prst="rect">
            <a:avLst/>
          </a:prstGeom>
        </p:spPr>
        <p:txBody>
          <a:bodyPr/>
          <a:lstStyle/>
          <a:p>
            <a:pPr lvl="1"/>
            <a:r>
              <a:t>Announcements</a:t>
            </a:r>
          </a:p>
        </p:txBody>
      </p:sp>
      <p:sp>
        <p:nvSpPr>
          <p:cNvPr id="1046" name="No class next Wednesday, Nov 25th…"/>
          <p:cNvSpPr txBox="1"/>
          <p:nvPr>
            <p:ph type="body" idx="1"/>
          </p:nvPr>
        </p:nvSpPr>
        <p:spPr>
          <a:xfrm>
            <a:off x="4387453" y="2499627"/>
            <a:ext cx="15609094" cy="10374722"/>
          </a:xfrm>
          <a:prstGeom prst="rect">
            <a:avLst/>
          </a:prstGeom>
        </p:spPr>
        <p:txBody>
          <a:bodyPr anchor="t"/>
          <a:lstStyle/>
          <a:p>
            <a:pPr>
              <a:buClr>
                <a:schemeClr val="accent1">
                  <a:lumOff val="-13575"/>
                </a:schemeClr>
              </a:buClr>
              <a:buChar char="‣"/>
            </a:pPr>
            <a:r>
              <a:t>No class next Wednesday, Nov 25th </a:t>
            </a:r>
          </a:p>
          <a:p>
            <a:pPr lvl="1">
              <a:buClr>
                <a:schemeClr val="accent1">
                  <a:lumOff val="-13575"/>
                </a:schemeClr>
              </a:buClr>
              <a:buChar char="‣"/>
            </a:pPr>
            <a:r>
              <a:t>Angel at Emerging Technologies: BC's AI Showcase</a:t>
            </a:r>
          </a:p>
          <a:p>
            <a:pPr lvl="1">
              <a:buClr>
                <a:schemeClr val="accent1">
                  <a:lumOff val="-13575"/>
                </a:schemeClr>
              </a:buClr>
              <a:buChar char="‣"/>
            </a:pPr>
            <a:r>
              <a:t>Will post link to some interesting NLP stuff to watch </a:t>
            </a:r>
          </a:p>
          <a:p>
            <a:pPr>
              <a:buClr>
                <a:schemeClr val="accent1">
                  <a:lumOff val="-13575"/>
                </a:schemeClr>
              </a:buClr>
              <a:buChar char="‣"/>
            </a:pPr>
            <a:r>
              <a:t>Project milestone due today by 11:59pm</a:t>
            </a:r>
          </a:p>
          <a:p>
            <a:pPr>
              <a:buClr>
                <a:schemeClr val="accent1">
                  <a:lumOff val="-13575"/>
                </a:schemeClr>
              </a:buClr>
              <a:buChar char="‣"/>
            </a:pPr>
            <a:r>
              <a:t>Grade for HW4-P and HW4-C out by early next week</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8" name="Announcements"/>
          <p:cNvSpPr txBox="1"/>
          <p:nvPr>
            <p:ph type="title"/>
          </p:nvPr>
        </p:nvSpPr>
        <p:spPr>
          <a:xfrm>
            <a:off x="4387453" y="0"/>
            <a:ext cx="15609094" cy="2767793"/>
          </a:xfrm>
          <a:prstGeom prst="rect">
            <a:avLst/>
          </a:prstGeom>
        </p:spPr>
        <p:txBody>
          <a:bodyPr/>
          <a:lstStyle/>
          <a:p>
            <a:pPr lvl="1"/>
            <a:r>
              <a:t>Announcements</a:t>
            </a:r>
          </a:p>
        </p:txBody>
      </p:sp>
      <p:sp>
        <p:nvSpPr>
          <p:cNvPr id="1049" name="Wednesday, April 8th - Project presentations…"/>
          <p:cNvSpPr txBox="1"/>
          <p:nvPr>
            <p:ph type="body" idx="1"/>
          </p:nvPr>
        </p:nvSpPr>
        <p:spPr>
          <a:xfrm>
            <a:off x="4387453" y="2499627"/>
            <a:ext cx="15609094" cy="10374722"/>
          </a:xfrm>
          <a:prstGeom prst="rect">
            <a:avLst/>
          </a:prstGeom>
        </p:spPr>
        <p:txBody>
          <a:bodyPr anchor="t"/>
          <a:lstStyle/>
          <a:p>
            <a:pPr>
              <a:buClr>
                <a:schemeClr val="accent1">
                  <a:lumOff val="-13575"/>
                </a:schemeClr>
              </a:buClr>
              <a:buChar char="‣"/>
            </a:pPr>
            <a:r>
              <a:t>Wednesday, </a:t>
            </a:r>
            <a:r>
              <a:rPr b="1"/>
              <a:t>April 8th - Project presentations</a:t>
            </a:r>
            <a:endParaRPr b="1"/>
          </a:p>
          <a:p>
            <a:pPr lvl="1">
              <a:buClr>
                <a:schemeClr val="accent1">
                  <a:lumOff val="-13575"/>
                </a:schemeClr>
              </a:buClr>
              <a:buChar char="‣"/>
            </a:pPr>
            <a:r>
              <a:t>Project video due </a:t>
            </a:r>
            <a:r>
              <a:rPr b="1"/>
              <a:t>April 6th</a:t>
            </a:r>
            <a:endParaRPr b="1"/>
          </a:p>
          <a:p>
            <a:pPr>
              <a:buClr>
                <a:schemeClr val="accent1">
                  <a:lumOff val="-13575"/>
                </a:schemeClr>
              </a:buClr>
              <a:buChar char="‣"/>
            </a:pPr>
            <a:r>
              <a:t>Thursday, </a:t>
            </a:r>
            <a:r>
              <a:rPr b="1"/>
              <a:t>April 9th - Everything due</a:t>
            </a:r>
            <a:endParaRPr b="1"/>
          </a:p>
          <a:p>
            <a:pPr lvl="1">
              <a:buClr>
                <a:schemeClr val="accent1">
                  <a:lumOff val="-13575"/>
                </a:schemeClr>
              </a:buClr>
              <a:buChar char="‣"/>
            </a:pPr>
            <a:r>
              <a:t>Final project report, code, output</a:t>
            </a:r>
          </a:p>
          <a:p>
            <a:pPr lvl="2">
              <a:buClr>
                <a:schemeClr val="accent1">
                  <a:lumOff val="-13575"/>
                </a:schemeClr>
              </a:buClr>
              <a:buChar char="‣"/>
            </a:pPr>
            <a:r>
              <a:t>Include breakdown of member contributions!</a:t>
            </a:r>
          </a:p>
          <a:p>
            <a:pPr lvl="1">
              <a:buClr>
                <a:schemeClr val="accent1">
                  <a:lumOff val="-13575"/>
                </a:schemeClr>
              </a:buClr>
              <a:buChar char="‣"/>
            </a:pPr>
            <a:r>
              <a:t>Participation: Short video report + survey</a:t>
            </a:r>
          </a:p>
          <a:p>
            <a:pPr lvl="2">
              <a:buClr>
                <a:schemeClr val="accent1">
                  <a:lumOff val="-13575"/>
                </a:schemeClr>
              </a:buClr>
              <a:buChar char="‣"/>
            </a:pPr>
            <a:r>
              <a:t>Google form survey </a:t>
            </a:r>
          </a:p>
          <a:p>
            <a:pPr lvl="2">
              <a:buClr>
                <a:schemeClr val="accent1">
                  <a:lumOff val="-13575"/>
                </a:schemeClr>
              </a:buClr>
              <a:buChar char="‣"/>
            </a:pPr>
            <a:r>
              <a:t>Official CES survey</a:t>
            </a: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1" name="Final Project"/>
          <p:cNvSpPr txBox="1"/>
          <p:nvPr/>
        </p:nvSpPr>
        <p:spPr>
          <a:xfrm>
            <a:off x="1593960" y="3256690"/>
            <a:ext cx="4752265"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latin typeface="Optima"/>
                <a:ea typeface="Optima"/>
                <a:cs typeface="Optima"/>
                <a:sym typeface="Optima"/>
              </a:defRPr>
            </a:lvl1pPr>
          </a:lstStyle>
          <a:p>
            <a:pPr/>
            <a:r>
              <a:t>Final Project</a:t>
            </a:r>
          </a:p>
        </p:txBody>
      </p:sp>
      <p:sp>
        <p:nvSpPr>
          <p:cNvPr id="1052" name="No grace days…"/>
          <p:cNvSpPr txBox="1"/>
          <p:nvPr/>
        </p:nvSpPr>
        <p:spPr>
          <a:xfrm>
            <a:off x="2774804" y="4377965"/>
            <a:ext cx="18607698" cy="8726989"/>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marL="722312" indent="-722312" algn="l">
              <a:lnSpc>
                <a:spcPct val="120000"/>
              </a:lnSpc>
              <a:spcBef>
                <a:spcPts val="200"/>
              </a:spcBef>
              <a:buSzPct val="145000"/>
              <a:buChar char="•"/>
              <a:defRPr sz="5200"/>
            </a:pPr>
            <a:r>
              <a:t>No grace days</a:t>
            </a:r>
          </a:p>
          <a:p>
            <a:pPr marL="722312" indent="-722312" algn="l">
              <a:lnSpc>
                <a:spcPct val="120000"/>
              </a:lnSpc>
              <a:spcBef>
                <a:spcPts val="200"/>
              </a:spcBef>
              <a:buSzPct val="145000"/>
              <a:buChar char="•"/>
              <a:defRPr sz="5200"/>
            </a:pPr>
            <a:r>
              <a:rPr>
                <a:solidFill>
                  <a:schemeClr val="accent1">
                    <a:lumOff val="-13575"/>
                  </a:schemeClr>
                </a:solidFill>
              </a:rPr>
              <a:t>Video</a:t>
            </a:r>
            <a:r>
              <a:t> - Upload by </a:t>
            </a:r>
            <a:r>
              <a:rPr>
                <a:solidFill>
                  <a:schemeClr val="accent1">
                    <a:lumOff val="-13575"/>
                  </a:schemeClr>
                </a:solidFill>
              </a:rPr>
              <a:t> Monday 4/6</a:t>
            </a:r>
          </a:p>
          <a:p>
            <a:pPr lvl="1" marL="1166812" indent="-722312" algn="l">
              <a:lnSpc>
                <a:spcPct val="120000"/>
              </a:lnSpc>
              <a:spcBef>
                <a:spcPts val="200"/>
              </a:spcBef>
              <a:buSzPct val="145000"/>
              <a:buChar char="•"/>
              <a:defRPr sz="5200"/>
            </a:pPr>
            <a:r>
              <a:t>3 minutes, upload to either SFU vault or YouTube (unlisted)</a:t>
            </a:r>
          </a:p>
          <a:p>
            <a:pPr marL="722312" indent="-722312" algn="l">
              <a:lnSpc>
                <a:spcPct val="120000"/>
              </a:lnSpc>
              <a:spcBef>
                <a:spcPts val="200"/>
              </a:spcBef>
              <a:buSzPct val="145000"/>
              <a:buChar char="•"/>
              <a:defRPr sz="5200"/>
            </a:pPr>
            <a:r>
              <a:rPr>
                <a:solidFill>
                  <a:schemeClr val="accent1">
                    <a:lumOff val="-13575"/>
                  </a:schemeClr>
                </a:solidFill>
              </a:rPr>
              <a:t>Presentation</a:t>
            </a:r>
            <a:r>
              <a:t> </a:t>
            </a:r>
          </a:p>
          <a:p>
            <a:pPr lvl="1" marL="1166812" indent="-722312" algn="l">
              <a:lnSpc>
                <a:spcPct val="120000"/>
              </a:lnSpc>
              <a:spcBef>
                <a:spcPts val="200"/>
              </a:spcBef>
              <a:buSzPct val="145000"/>
              <a:buChar char="•"/>
              <a:defRPr sz="5200"/>
            </a:pPr>
            <a:r>
              <a:rPr>
                <a:solidFill>
                  <a:schemeClr val="accent1">
                    <a:lumOff val="-13575"/>
                  </a:schemeClr>
                </a:solidFill>
              </a:rPr>
              <a:t>Wednesday 4/8 </a:t>
            </a:r>
            <a:r>
              <a:t>will be project presentations + conclusion</a:t>
            </a:r>
          </a:p>
          <a:p>
            <a:pPr lvl="1" marL="1166812" indent="-722312" algn="l">
              <a:lnSpc>
                <a:spcPct val="120000"/>
              </a:lnSpc>
              <a:spcBef>
                <a:spcPts val="200"/>
              </a:spcBef>
              <a:buSzPct val="145000"/>
              <a:buChar char="•"/>
              <a:defRPr sz="5200"/>
            </a:pPr>
            <a:r>
              <a:t>We will have 6 streams (online) with TAs / evaluators  </a:t>
            </a:r>
          </a:p>
          <a:p>
            <a:pPr lvl="1" marL="1166812" indent="-722312" algn="l">
              <a:lnSpc>
                <a:spcPct val="120000"/>
              </a:lnSpc>
              <a:spcBef>
                <a:spcPts val="200"/>
              </a:spcBef>
              <a:buSzPct val="145000"/>
              <a:buChar char="•"/>
              <a:defRPr sz="5200"/>
            </a:pPr>
            <a:r>
              <a:t>You will get a time slot for a live presentation + Q&amp;A</a:t>
            </a:r>
          </a:p>
          <a:p>
            <a:pPr marL="722312" indent="-722312" algn="l">
              <a:lnSpc>
                <a:spcPct val="120000"/>
              </a:lnSpc>
              <a:spcBef>
                <a:spcPts val="200"/>
              </a:spcBef>
              <a:buSzPct val="145000"/>
              <a:buChar char="•"/>
              <a:defRPr sz="5200"/>
            </a:pPr>
            <a:r>
              <a:t>Add video link to </a:t>
            </a:r>
            <a:r>
              <a:rPr u="sng">
                <a:hlinkClick r:id="rId2" invalidUrl="" action="" tgtFrame="" tooltip="" history="1" highlightClick="0" endSnd="0"/>
              </a:rPr>
              <a:t>shared spreadsheet</a:t>
            </a:r>
          </a:p>
          <a:p>
            <a:pPr marL="722312" indent="-722312" algn="l">
              <a:lnSpc>
                <a:spcPct val="120000"/>
              </a:lnSpc>
              <a:spcBef>
                <a:spcPts val="200"/>
              </a:spcBef>
              <a:buSzPct val="145000"/>
              <a:buChar char="•"/>
              <a:defRPr sz="5200"/>
            </a:pPr>
            <a:r>
              <a:rPr>
                <a:solidFill>
                  <a:schemeClr val="accent1">
                    <a:lumOff val="-13575"/>
                  </a:schemeClr>
                </a:solidFill>
              </a:rPr>
              <a:t>Report</a:t>
            </a:r>
            <a:r>
              <a:t> - Due </a:t>
            </a:r>
            <a:r>
              <a:rPr>
                <a:solidFill>
                  <a:schemeClr val="accent1">
                    <a:lumOff val="-13575"/>
                  </a:schemeClr>
                </a:solidFill>
              </a:rPr>
              <a:t>Thursday 4/9 11:59pm</a:t>
            </a:r>
          </a:p>
        </p:txBody>
      </p:sp>
      <p:sp>
        <p:nvSpPr>
          <p:cNvPr id="1053" name="Participation reminder"/>
          <p:cNvSpPr txBox="1"/>
          <p:nvPr/>
        </p:nvSpPr>
        <p:spPr>
          <a:xfrm>
            <a:off x="1635586" y="611046"/>
            <a:ext cx="8835975"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l">
              <a:defRPr b="1" sz="6600">
                <a:solidFill>
                  <a:schemeClr val="accent3">
                    <a:hueOff val="362282"/>
                    <a:satOff val="31803"/>
                    <a:lumOff val="-18242"/>
                  </a:schemeClr>
                </a:solidFill>
                <a:latin typeface="Optima"/>
                <a:ea typeface="Optima"/>
                <a:cs typeface="Optima"/>
                <a:sym typeface="Optima"/>
              </a:defRPr>
            </a:pPr>
            <a:r>
              <a:rPr>
                <a:solidFill>
                  <a:srgbClr val="000000"/>
                </a:solidFill>
              </a:rPr>
              <a:t>Participation reminder</a:t>
            </a:r>
            <a:r>
              <a:t>  </a:t>
            </a:r>
          </a:p>
        </p:txBody>
      </p:sp>
      <p:sp>
        <p:nvSpPr>
          <p:cNvPr id="1054" name="3% of grade"/>
          <p:cNvSpPr txBox="1"/>
          <p:nvPr/>
        </p:nvSpPr>
        <p:spPr>
          <a:xfrm>
            <a:off x="2837244" y="1689667"/>
            <a:ext cx="4730662" cy="173490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722312" indent="-722312" algn="l">
              <a:spcBef>
                <a:spcPts val="200"/>
              </a:spcBef>
              <a:buSzPct val="145000"/>
              <a:buChar char="•"/>
              <a:defRPr sz="5200"/>
            </a:lvl1pPr>
          </a:lstStyle>
          <a:p>
            <a:pPr/>
            <a:r>
              <a:t>3% of grade </a:t>
            </a:r>
          </a:p>
        </p:txBody>
      </p:sp>
      <p:sp>
        <p:nvSpPr>
          <p:cNvPr id="105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0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0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54" grpId="2"/>
      <p:bldP build="whole" bldLvl="1" animBg="1" rev="0" advAuto="0" spid="1052" grpId="4"/>
      <p:bldP build="whole" bldLvl="1" animBg="1" rev="0" advAuto="0" spid="1051" grpId="3"/>
      <p:bldP build="whole" bldLvl="1" animBg="1" rev="0" advAuto="0" spid="1053" grpId="1"/>
    </p:bldLst>
  </p:timing>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7" name="Project “Poster”"/>
          <p:cNvSpPr txBox="1"/>
          <p:nvPr>
            <p:ph type="title"/>
          </p:nvPr>
        </p:nvSpPr>
        <p:spPr>
          <a:prstGeom prst="rect">
            <a:avLst/>
          </a:prstGeom>
        </p:spPr>
        <p:txBody>
          <a:bodyPr/>
          <a:lstStyle>
            <a:lvl1pPr>
              <a:defRPr b="1">
                <a:latin typeface="Optima"/>
                <a:ea typeface="Optima"/>
                <a:cs typeface="Optima"/>
                <a:sym typeface="Optima"/>
              </a:defRPr>
            </a:lvl1pPr>
          </a:lstStyle>
          <a:p>
            <a:pPr/>
            <a:r>
              <a:t>Project “Poster”</a:t>
            </a:r>
          </a:p>
        </p:txBody>
      </p:sp>
      <p:sp>
        <p:nvSpPr>
          <p:cNvPr id="1058" name="Project “Poster” presentation on last day of this class (Wednesday 4/8)…"/>
          <p:cNvSpPr txBox="1"/>
          <p:nvPr>
            <p:ph type="body" idx="1"/>
          </p:nvPr>
        </p:nvSpPr>
        <p:spPr>
          <a:xfrm>
            <a:off x="1157827" y="2416517"/>
            <a:ext cx="21700762" cy="10533618"/>
          </a:xfrm>
          <a:prstGeom prst="rect">
            <a:avLst/>
          </a:prstGeom>
        </p:spPr>
        <p:txBody>
          <a:bodyPr/>
          <a:lstStyle/>
          <a:p>
            <a:pPr marL="603249" indent="-603249">
              <a:defRPr sz="4600">
                <a:latin typeface="Helvetica Neue"/>
                <a:ea typeface="Helvetica Neue"/>
                <a:cs typeface="Helvetica Neue"/>
                <a:sym typeface="Helvetica Neue"/>
              </a:defRPr>
            </a:pPr>
            <a:r>
              <a:t>Project “Poster” presentation on last day of this class (Wednesday 4/8)</a:t>
            </a:r>
          </a:p>
          <a:p>
            <a:pPr marL="603249" indent="-603249">
              <a:defRPr sz="4600">
                <a:latin typeface="Helvetica Neue"/>
                <a:ea typeface="Helvetica Neue"/>
                <a:cs typeface="Helvetica Neue"/>
                <a:sym typeface="Helvetica Neue"/>
              </a:defRPr>
            </a:pPr>
            <a:r>
              <a:t>By </a:t>
            </a:r>
            <a:r>
              <a:rPr>
                <a:solidFill>
                  <a:schemeClr val="accent1">
                    <a:lumOff val="-13575"/>
                  </a:schemeClr>
                </a:solidFill>
              </a:rPr>
              <a:t>Monday 4/6</a:t>
            </a:r>
            <a:endParaRPr>
              <a:solidFill>
                <a:schemeClr val="accent1">
                  <a:lumOff val="-13575"/>
                </a:schemeClr>
              </a:solidFill>
            </a:endParaRPr>
          </a:p>
          <a:p>
            <a:pPr lvl="1">
              <a:defRPr sz="4600">
                <a:latin typeface="Helvetica Neue"/>
                <a:ea typeface="Helvetica Neue"/>
                <a:cs typeface="Helvetica Neue"/>
                <a:sym typeface="Helvetica Neue"/>
              </a:defRPr>
            </a:pPr>
            <a:r>
              <a:t>Short video (</a:t>
            </a:r>
            <a:r>
              <a:rPr>
                <a:solidFill>
                  <a:schemeClr val="accent1">
                    <a:lumOff val="-13575"/>
                  </a:schemeClr>
                </a:solidFill>
              </a:rPr>
              <a:t>3 min</a:t>
            </a:r>
            <a:r>
              <a:t>) summarizing your project</a:t>
            </a:r>
          </a:p>
          <a:p>
            <a:pPr lvl="1">
              <a:defRPr sz="4600">
                <a:latin typeface="Helvetica Neue"/>
                <a:ea typeface="Helvetica Neue"/>
                <a:cs typeface="Helvetica Neue"/>
                <a:sym typeface="Helvetica Neue"/>
              </a:defRPr>
            </a:pPr>
            <a:r>
              <a:t>What problem are you addressing?  Why is it interesting?</a:t>
            </a:r>
          </a:p>
          <a:p>
            <a:pPr lvl="1">
              <a:defRPr sz="4600">
                <a:latin typeface="Helvetica Neue"/>
                <a:ea typeface="Helvetica Neue"/>
                <a:cs typeface="Helvetica Neue"/>
                <a:sym typeface="Helvetica Neue"/>
              </a:defRPr>
            </a:pPr>
            <a:r>
              <a:t>What approach did you take?  What model did you use?</a:t>
            </a:r>
          </a:p>
          <a:p>
            <a:pPr lvl="1">
              <a:defRPr sz="4600">
                <a:latin typeface="Helvetica Neue"/>
                <a:ea typeface="Helvetica Neue"/>
                <a:cs typeface="Helvetica Neue"/>
                <a:sym typeface="Helvetica Neue"/>
              </a:defRPr>
            </a:pPr>
            <a:r>
              <a:t>What did you do for your experiments?  What interesting findings did you observe?</a:t>
            </a:r>
          </a:p>
          <a:p>
            <a:pPr lvl="1">
              <a:defRPr sz="4600">
                <a:latin typeface="Helvetica Neue"/>
                <a:ea typeface="Helvetica Neue"/>
                <a:cs typeface="Helvetica Neue"/>
                <a:sym typeface="Helvetica Neue"/>
              </a:defRPr>
            </a:pPr>
            <a:r>
              <a:t>Use visuals!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5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05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058">
                                            <p:txEl>
                                              <p:pRg st="1" end="1"/>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1058">
                                            <p:txEl>
                                              <p:pRg st="2" end="2"/>
                                            </p:txEl>
                                          </p:spTgt>
                                        </p:tgtEl>
                                        <p:attrNameLst>
                                          <p:attrName>style.visibility</p:attrName>
                                        </p:attrNameLst>
                                      </p:cBhvr>
                                      <p:to>
                                        <p:strVal val="visible"/>
                                      </p:to>
                                    </p:set>
                                  </p:childTnLst>
                                </p:cTn>
                              </p:par>
                              <p:par>
                                <p:cTn id="15" presetClass="entr" nodeType="withEffect" presetSubtype="0" presetID="1" grpId="1" fill="hold">
                                  <p:stCondLst>
                                    <p:cond delay="0"/>
                                  </p:stCondLst>
                                  <p:iterate type="el" backwards="0">
                                    <p:tmAbs val="0"/>
                                  </p:iterate>
                                  <p:childTnLst>
                                    <p:set>
                                      <p:cBhvr>
                                        <p:cTn id="16" fill="hold"/>
                                        <p:tgtEl>
                                          <p:spTgt spid="1058">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1058">
                                            <p:txEl>
                                              <p:pRg st="4" end="4"/>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1058">
                                            <p:txEl>
                                              <p:pRg st="5" end="5"/>
                                            </p:txEl>
                                          </p:spTgt>
                                        </p:tgtEl>
                                        <p:attrNameLst>
                                          <p:attrName>style.visibility</p:attrName>
                                        </p:attrNameLst>
                                      </p:cBhvr>
                                      <p:to>
                                        <p:strVal val="visible"/>
                                      </p:to>
                                    </p:set>
                                  </p:childTnLst>
                                </p:cTn>
                              </p:par>
                              <p:par>
                                <p:cTn id="21" presetClass="entr" nodeType="withEffect" presetSubtype="0" presetID="1" grpId="1" fill="hold">
                                  <p:stCondLst>
                                    <p:cond delay="0"/>
                                  </p:stCondLst>
                                  <p:iterate type="el" backwards="0">
                                    <p:tmAbs val="0"/>
                                  </p:iterate>
                                  <p:childTnLst>
                                    <p:set>
                                      <p:cBhvr>
                                        <p:cTn id="22" fill="hold"/>
                                        <p:tgtEl>
                                          <p:spTgt spid="1058">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058" grpId="1"/>
    </p:bldLst>
  </p:timing>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2" name="What if you haven’t participated?"/>
          <p:cNvSpPr txBox="1"/>
          <p:nvPr/>
        </p:nvSpPr>
        <p:spPr>
          <a:xfrm>
            <a:off x="1532785" y="4612593"/>
            <a:ext cx="12355577"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latin typeface="Optima"/>
                <a:ea typeface="Optima"/>
                <a:cs typeface="Optima"/>
                <a:sym typeface="Optima"/>
              </a:defRPr>
            </a:lvl1pPr>
          </a:lstStyle>
          <a:p>
            <a:pPr/>
            <a:r>
              <a:t>What if you haven’t participated?</a:t>
            </a:r>
          </a:p>
        </p:txBody>
      </p:sp>
      <p:sp>
        <p:nvSpPr>
          <p:cNvPr id="1063" name="Participation"/>
          <p:cNvSpPr txBox="1"/>
          <p:nvPr/>
        </p:nvSpPr>
        <p:spPr>
          <a:xfrm>
            <a:off x="1495652" y="497555"/>
            <a:ext cx="5249317"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gn="l">
              <a:defRPr b="1" sz="6600">
                <a:solidFill>
                  <a:schemeClr val="accent3">
                    <a:hueOff val="362282"/>
                    <a:satOff val="31803"/>
                    <a:lumOff val="-18242"/>
                  </a:schemeClr>
                </a:solidFill>
                <a:latin typeface="Optima"/>
                <a:ea typeface="Optima"/>
                <a:cs typeface="Optima"/>
                <a:sym typeface="Optima"/>
              </a:defRPr>
            </a:pPr>
            <a:r>
              <a:rPr>
                <a:solidFill>
                  <a:srgbClr val="000000"/>
                </a:solidFill>
              </a:rPr>
              <a:t>Participation </a:t>
            </a:r>
            <a:r>
              <a:t> </a:t>
            </a:r>
          </a:p>
        </p:txBody>
      </p:sp>
      <p:sp>
        <p:nvSpPr>
          <p:cNvPr id="1064" name="3% of grade…"/>
          <p:cNvSpPr txBox="1"/>
          <p:nvPr/>
        </p:nvSpPr>
        <p:spPr>
          <a:xfrm>
            <a:off x="2657597" y="1695316"/>
            <a:ext cx="19668910" cy="338114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marL="722312" indent="-722312" algn="l">
              <a:spcBef>
                <a:spcPts val="200"/>
              </a:spcBef>
              <a:buSzPct val="145000"/>
              <a:buChar char="•"/>
              <a:defRPr sz="5200"/>
            </a:pPr>
            <a:r>
              <a:t>3% of grade</a:t>
            </a:r>
          </a:p>
          <a:p>
            <a:pPr marL="722312" indent="-722312" algn="l">
              <a:spcBef>
                <a:spcPts val="200"/>
              </a:spcBef>
              <a:buSzPct val="145000"/>
              <a:buChar char="•"/>
              <a:defRPr sz="5200"/>
            </a:pPr>
            <a:r>
              <a:t>Based on helpful questions and comments on discussion forum</a:t>
            </a:r>
          </a:p>
          <a:p>
            <a:pPr marL="722312" indent="-722312" algn="l">
              <a:spcBef>
                <a:spcPts val="200"/>
              </a:spcBef>
              <a:buSzPct val="145000"/>
              <a:buChar char="•"/>
              <a:defRPr sz="5200"/>
            </a:pPr>
            <a:r>
              <a:t>We will also consider class attendance</a:t>
            </a:r>
          </a:p>
        </p:txBody>
      </p:sp>
      <p:sp>
        <p:nvSpPr>
          <p:cNvPr id="10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66" name="Up to 0.5% bonus (on top of the normal 3%)…"/>
          <p:cNvSpPr txBox="1"/>
          <p:nvPr/>
        </p:nvSpPr>
        <p:spPr>
          <a:xfrm>
            <a:off x="2712034" y="5674511"/>
            <a:ext cx="18959932" cy="907153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algn="l">
              <a:spcBef>
                <a:spcPts val="200"/>
              </a:spcBef>
              <a:defRPr sz="5200"/>
            </a:pPr>
            <a:r>
              <a:t>Up to 0.5% bonus (on top of the normal 3%)</a:t>
            </a:r>
          </a:p>
          <a:p>
            <a:pPr marL="722312" indent="-722312" algn="l">
              <a:spcBef>
                <a:spcPts val="200"/>
              </a:spcBef>
              <a:buSzPct val="145000"/>
              <a:buChar char="•"/>
              <a:defRPr sz="5200"/>
            </a:pPr>
            <a:r>
              <a:t>Watch other group’s project videos</a:t>
            </a:r>
          </a:p>
          <a:p>
            <a:pPr lvl="1" marL="1166812" indent="-722312" algn="l">
              <a:spcBef>
                <a:spcPts val="200"/>
              </a:spcBef>
              <a:buSzPct val="145000"/>
              <a:buChar char="•"/>
              <a:defRPr sz="5200"/>
            </a:pPr>
            <a:r>
              <a:t>To show that you watched the video, you will need to prepare a short report </a:t>
            </a:r>
          </a:p>
          <a:p>
            <a:pPr lvl="1" marL="1166812" indent="-722312" algn="l">
              <a:spcBef>
                <a:spcPts val="200"/>
              </a:spcBef>
              <a:buSzPct val="145000"/>
              <a:buChar char="•"/>
              <a:defRPr sz="5200"/>
            </a:pPr>
            <a:r>
              <a:t>Each student must do </a:t>
            </a:r>
            <a:r>
              <a:rPr>
                <a:solidFill>
                  <a:schemeClr val="accent1">
                    <a:lumOff val="-13575"/>
                  </a:schemeClr>
                </a:solidFill>
              </a:rPr>
              <a:t>one video report (watch one video)</a:t>
            </a:r>
            <a:endParaRPr>
              <a:solidFill>
                <a:schemeClr val="accent1">
                  <a:lumOff val="-13575"/>
                </a:schemeClr>
              </a:solidFill>
            </a:endParaRPr>
          </a:p>
          <a:p>
            <a:pPr lvl="1" marL="1166812" indent="-722312" algn="l">
              <a:spcBef>
                <a:spcPts val="200"/>
              </a:spcBef>
              <a:buSzPct val="145000"/>
              <a:buChar char="•"/>
              <a:defRPr sz="5200"/>
            </a:pPr>
            <a:r>
              <a:t>We will take up to 3 video reports per student (0.25% each)</a:t>
            </a:r>
          </a:p>
          <a:p>
            <a:pPr marL="722312" indent="-722312" algn="l">
              <a:spcBef>
                <a:spcPts val="200"/>
              </a:spcBef>
              <a:buSzPct val="145000"/>
              <a:buChar char="•"/>
              <a:defRPr sz="5200"/>
            </a:pPr>
            <a:r>
              <a:t>Complete </a:t>
            </a:r>
            <a:r>
              <a:rPr u="sng">
                <a:hlinkClick r:id="rId2" invalidUrl="" action="" tgtFrame="" tooltip="" history="1" highlightClick="0" endSnd="0"/>
              </a:rPr>
              <a:t>Google survey</a:t>
            </a:r>
            <a:r>
              <a:t> about class (0.25%)</a:t>
            </a:r>
          </a:p>
          <a:p>
            <a:pPr lvl="1" marL="1166812" indent="-722312" algn="l">
              <a:spcBef>
                <a:spcPts val="200"/>
              </a:spcBef>
              <a:buSzPct val="145000"/>
              <a:buChar char="•"/>
              <a:defRPr sz="5200"/>
            </a:pPr>
            <a:r>
              <a:t>You have to provide your name and answer most of the question to get credit</a:t>
            </a:r>
          </a:p>
          <a:p>
            <a:pPr algn="l">
              <a:spcBef>
                <a:spcPts val="200"/>
              </a:spcBef>
              <a:defRPr sz="520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0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0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64" grpId="2"/>
      <p:bldP build="whole" bldLvl="1" animBg="1" rev="0" advAuto="0" spid="1062" grpId="3"/>
      <p:bldP build="whole" bldLvl="1" animBg="1" rev="0" advAuto="0" spid="1066" grpId="4"/>
      <p:bldP build="whole" bldLvl="1" animBg="1" rev="0" advAuto="0" spid="1063" grpId="1"/>
    </p:bldLst>
  </p:timing>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8" name="Participation: Short report on other group’s video"/>
          <p:cNvSpPr txBox="1"/>
          <p:nvPr>
            <p:ph type="title"/>
          </p:nvPr>
        </p:nvSpPr>
        <p:spPr>
          <a:prstGeom prst="rect">
            <a:avLst/>
          </a:prstGeom>
        </p:spPr>
        <p:txBody>
          <a:bodyPr/>
          <a:lstStyle>
            <a:lvl1pPr defTabSz="690086">
              <a:defRPr sz="9407"/>
            </a:lvl1pPr>
          </a:lstStyle>
          <a:p>
            <a:pPr/>
            <a:r>
              <a:t>Participation: Short report on other group’s video</a:t>
            </a:r>
          </a:p>
        </p:txBody>
      </p:sp>
      <p:sp>
        <p:nvSpPr>
          <p:cNvPr id="10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70" name="For the short video report (0.5 page), you should include…"/>
          <p:cNvSpPr txBox="1"/>
          <p:nvPr/>
        </p:nvSpPr>
        <p:spPr>
          <a:xfrm>
            <a:off x="2275187" y="3697404"/>
            <a:ext cx="20815327" cy="907153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algn="l">
              <a:spcBef>
                <a:spcPts val="200"/>
              </a:spcBef>
              <a:defRPr sz="5200"/>
            </a:pPr>
            <a:r>
              <a:t>For the short video report (0.5 page), you should include</a:t>
            </a:r>
          </a:p>
          <a:p>
            <a:pPr marL="722312" indent="-722312" algn="l">
              <a:spcBef>
                <a:spcPts val="200"/>
              </a:spcBef>
              <a:buSzPct val="145000"/>
              <a:buChar char="•"/>
              <a:defRPr sz="5200"/>
            </a:pPr>
            <a:r>
              <a:t>Other group’s project name, and title</a:t>
            </a:r>
          </a:p>
          <a:p>
            <a:pPr marL="722312" indent="-722312" algn="l">
              <a:spcBef>
                <a:spcPts val="200"/>
              </a:spcBef>
              <a:buSzPct val="145000"/>
              <a:buChar char="•"/>
              <a:defRPr sz="5200"/>
            </a:pPr>
            <a:r>
              <a:t>Summary of what the other group’s project about</a:t>
            </a:r>
          </a:p>
          <a:p>
            <a:pPr marL="722312" indent="-722312" algn="l">
              <a:spcBef>
                <a:spcPts val="200"/>
              </a:spcBef>
              <a:buSzPct val="145000"/>
              <a:buChar char="•"/>
              <a:defRPr sz="5200"/>
            </a:pPr>
            <a:r>
              <a:t>Summary of what their key findings are</a:t>
            </a:r>
          </a:p>
          <a:p>
            <a:pPr marL="722312" indent="-722312" algn="l">
              <a:spcBef>
                <a:spcPts val="200"/>
              </a:spcBef>
              <a:buSzPct val="145000"/>
              <a:buChar char="•"/>
              <a:defRPr sz="5200"/>
            </a:pPr>
            <a:r>
              <a:t>2-3 things that you thought the other group did well</a:t>
            </a:r>
          </a:p>
          <a:p>
            <a:pPr lvl="1" marL="1166812" indent="-722312" algn="l">
              <a:spcBef>
                <a:spcPts val="200"/>
              </a:spcBef>
              <a:buSzPct val="145000"/>
              <a:buChar char="•"/>
              <a:defRPr sz="5200"/>
            </a:pPr>
            <a:r>
              <a:t>Examples: they had very careful experiments, they worked on a really interesting task</a:t>
            </a:r>
          </a:p>
          <a:p>
            <a:pPr marL="722312" indent="-722312" algn="l">
              <a:spcBef>
                <a:spcPts val="200"/>
              </a:spcBef>
              <a:buSzPct val="145000"/>
              <a:buChar char="•"/>
              <a:defRPr sz="5200"/>
            </a:pPr>
            <a:r>
              <a:t>2-3 things that you thought the other group could do better:</a:t>
            </a:r>
          </a:p>
          <a:p>
            <a:pPr lvl="1" marL="1166812" indent="-722312" algn="l">
              <a:spcBef>
                <a:spcPts val="200"/>
              </a:spcBef>
              <a:buSzPct val="145000"/>
              <a:buChar char="•"/>
              <a:defRPr sz="5200"/>
            </a:pPr>
            <a:r>
              <a:t>Examples: They didn’t explain why model 1 performed poorly.  Their video was difficult to understand.</a:t>
            </a:r>
          </a:p>
          <a:p>
            <a:pPr algn="l">
              <a:spcBef>
                <a:spcPts val="200"/>
              </a:spcBef>
              <a:defRPr sz="5200"/>
            </a:pPr>
            <a:r>
              <a:t>Short report will be graded as 0, 0.5 (half-baked), or 1 (good job)</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70" grpId="1"/>
    </p:bldLst>
  </p:timing>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2" name="Screen Shot 2020-04-03 at 7.27.55 PM.png" descr="Screen Shot 2020-04-03 at 7.27.55 PM.png"/>
          <p:cNvPicPr>
            <a:picLocks noChangeAspect="1"/>
          </p:cNvPicPr>
          <p:nvPr/>
        </p:nvPicPr>
        <p:blipFill>
          <a:blip r:embed="rId2">
            <a:extLst/>
          </a:blip>
          <a:stretch>
            <a:fillRect/>
          </a:stretch>
        </p:blipFill>
        <p:spPr>
          <a:xfrm>
            <a:off x="4726982" y="2347955"/>
            <a:ext cx="15357630" cy="9678830"/>
          </a:xfrm>
          <a:prstGeom prst="rect">
            <a:avLst/>
          </a:prstGeom>
          <a:ln w="12700">
            <a:miter lim="400000"/>
          </a:ln>
        </p:spPr>
      </p:pic>
      <p:sp>
        <p:nvSpPr>
          <p:cNvPr id="1073" name="Final project report"/>
          <p:cNvSpPr txBox="1"/>
          <p:nvPr/>
        </p:nvSpPr>
        <p:spPr>
          <a:xfrm>
            <a:off x="3872947" y="758187"/>
            <a:ext cx="7267703"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solidFill>
                  <a:schemeClr val="accent1">
                    <a:lumOff val="-13575"/>
                  </a:schemeClr>
                </a:solidFill>
                <a:latin typeface="Optima"/>
                <a:ea typeface="Optima"/>
                <a:cs typeface="Optima"/>
                <a:sym typeface="Optima"/>
              </a:defRPr>
            </a:lvl1pPr>
          </a:lstStyle>
          <a:p>
            <a:pPr/>
            <a:r>
              <a:t>Final project report</a:t>
            </a:r>
          </a:p>
        </p:txBody>
      </p:sp>
      <p:sp>
        <p:nvSpPr>
          <p:cNvPr id="10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75" name="Rough page layout: your report can have different number of pages for each section"/>
          <p:cNvSpPr txBox="1"/>
          <p:nvPr/>
        </p:nvSpPr>
        <p:spPr>
          <a:xfrm>
            <a:off x="152839" y="3076227"/>
            <a:ext cx="4562303" cy="286057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600">
                <a:solidFill>
                  <a:srgbClr val="5E5E5E"/>
                </a:solidFill>
              </a:defRPr>
            </a:lvl1pPr>
          </a:lstStyle>
          <a:p>
            <a:pPr/>
            <a:r>
              <a:t>Rough page layout: your report can have different number of pages for each section</a:t>
            </a:r>
          </a:p>
        </p:txBody>
      </p:sp>
      <p:sp>
        <p:nvSpPr>
          <p:cNvPr id="1076" name="Title"/>
          <p:cNvSpPr txBox="1"/>
          <p:nvPr/>
        </p:nvSpPr>
        <p:spPr>
          <a:xfrm>
            <a:off x="6043960" y="2784155"/>
            <a:ext cx="915544" cy="61409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200"/>
            </a:lvl1pPr>
          </a:lstStyle>
          <a:p>
            <a:pPr/>
            <a:r>
              <a:t>Title</a:t>
            </a:r>
          </a:p>
        </p:txBody>
      </p:sp>
      <p:sp>
        <p:nvSpPr>
          <p:cNvPr id="1077" name="Model or what approach you are taking"/>
          <p:cNvSpPr txBox="1"/>
          <p:nvPr/>
        </p:nvSpPr>
        <p:spPr>
          <a:xfrm>
            <a:off x="11880773" y="1891089"/>
            <a:ext cx="8563976" cy="67617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600">
                <a:solidFill>
                  <a:srgbClr val="5E5E5E"/>
                </a:solidFill>
              </a:defRPr>
            </a:lvl1pPr>
          </a:lstStyle>
          <a:p>
            <a:pPr/>
            <a:r>
              <a:t>Model or what approach you are taking</a:t>
            </a:r>
          </a:p>
        </p:txBody>
      </p:sp>
      <p:sp>
        <p:nvSpPr>
          <p:cNvPr id="1078" name="8 pages not including references"/>
          <p:cNvSpPr txBox="1"/>
          <p:nvPr/>
        </p:nvSpPr>
        <p:spPr>
          <a:xfrm>
            <a:off x="11079326" y="995413"/>
            <a:ext cx="8563977" cy="67617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3600">
                <a:solidFill>
                  <a:srgbClr val="5E5E5E"/>
                </a:solidFill>
              </a:defRPr>
            </a:lvl1pPr>
          </a:lstStyle>
          <a:p>
            <a:pPr/>
            <a:r>
              <a:t>8 pages not including references</a:t>
            </a:r>
          </a:p>
        </p:txBody>
      </p:sp>
      <p:sp>
        <p:nvSpPr>
          <p:cNvPr id="1079" name="Conventions for communicating the work you have done.…"/>
          <p:cNvSpPr txBox="1"/>
          <p:nvPr/>
        </p:nvSpPr>
        <p:spPr>
          <a:xfrm>
            <a:off x="152839" y="7655743"/>
            <a:ext cx="4562303" cy="449887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defRPr sz="3600">
                <a:solidFill>
                  <a:srgbClr val="5E5E5E"/>
                </a:solidFill>
              </a:defRPr>
            </a:pPr>
            <a:r>
              <a:t>Conventions for </a:t>
            </a:r>
            <a:r>
              <a:rPr>
                <a:solidFill>
                  <a:schemeClr val="accent1">
                    <a:lumOff val="-13575"/>
                  </a:schemeClr>
                </a:solidFill>
              </a:rPr>
              <a:t>communicating</a:t>
            </a:r>
            <a:r>
              <a:t> the work you have done.</a:t>
            </a:r>
          </a:p>
          <a:p>
            <a:pPr>
              <a:defRPr sz="3600">
                <a:solidFill>
                  <a:srgbClr val="5E5E5E"/>
                </a:solidFill>
              </a:defRPr>
            </a:pPr>
            <a:r>
              <a:t>More importantly, what </a:t>
            </a:r>
            <a:r>
              <a:rPr>
                <a:solidFill>
                  <a:schemeClr val="accent1">
                    <a:lumOff val="-13575"/>
                  </a:schemeClr>
                </a:solidFill>
              </a:rPr>
              <a:t>insights</a:t>
            </a:r>
            <a:r>
              <a:t> have you gained and what can others take away from your work?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0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0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79" grpId="4"/>
      <p:bldP build="whole" bldLvl="1" animBg="1" rev="0" advAuto="0" spid="1078" grpId="3"/>
      <p:bldP build="whole" bldLvl="1" animBg="1" rev="0" advAuto="0" spid="1077" grpId="2"/>
      <p:bldP build="whole" bldLvl="1" animBg="1" rev="0" advAuto="0" spid="1075" grpId="1"/>
    </p:bldLst>
  </p:timing>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1" name="Details of what goes into a paper"/>
          <p:cNvSpPr txBox="1"/>
          <p:nvPr>
            <p:ph type="title"/>
          </p:nvPr>
        </p:nvSpPr>
        <p:spPr>
          <a:xfrm>
            <a:off x="4387453" y="357187"/>
            <a:ext cx="15609094" cy="2203863"/>
          </a:xfrm>
          <a:prstGeom prst="rect">
            <a:avLst/>
          </a:prstGeom>
        </p:spPr>
        <p:txBody>
          <a:bodyPr/>
          <a:lstStyle/>
          <a:p>
            <a:pPr/>
            <a:r>
              <a:t>Details of what goes into a paper</a:t>
            </a:r>
          </a:p>
        </p:txBody>
      </p:sp>
      <p:sp>
        <p:nvSpPr>
          <p:cNvPr id="1082" name="1. Intro: Tell the full story of your paper at a high-level.…"/>
          <p:cNvSpPr txBox="1"/>
          <p:nvPr>
            <p:ph type="body" idx="1"/>
          </p:nvPr>
        </p:nvSpPr>
        <p:spPr>
          <a:xfrm>
            <a:off x="2960734" y="2824775"/>
            <a:ext cx="19676286" cy="9794137"/>
          </a:xfrm>
          <a:prstGeom prst="rect">
            <a:avLst/>
          </a:prstGeom>
        </p:spPr>
        <p:txBody>
          <a:bodyPr/>
          <a:lstStyle/>
          <a:p>
            <a:pPr marL="0" indent="0" defTabSz="438911">
              <a:lnSpc>
                <a:spcPct val="117999"/>
              </a:lnSpc>
              <a:spcBef>
                <a:spcPts val="0"/>
              </a:spcBef>
              <a:buSzTx/>
              <a:buNone/>
              <a:defRPr sz="3264"/>
            </a:pPr>
            <a:r>
              <a:t>1. </a:t>
            </a:r>
            <a:r>
              <a:rPr>
                <a:solidFill>
                  <a:schemeClr val="accent1">
                    <a:lumOff val="-13575"/>
                  </a:schemeClr>
                </a:solidFill>
              </a:rPr>
              <a:t>Intro</a:t>
            </a:r>
            <a:r>
              <a:t>: Tell the full story of your paper at a high-level.</a:t>
            </a:r>
          </a:p>
          <a:p>
            <a:pPr marL="0" indent="0" defTabSz="438911">
              <a:lnSpc>
                <a:spcPct val="117999"/>
              </a:lnSpc>
              <a:spcBef>
                <a:spcPts val="0"/>
              </a:spcBef>
              <a:buSzTx/>
              <a:buNone/>
              <a:defRPr sz="3264"/>
            </a:pPr>
            <a:r>
              <a:t>2. </a:t>
            </a:r>
            <a:r>
              <a:rPr>
                <a:solidFill>
                  <a:schemeClr val="accent1">
                    <a:lumOff val="-13575"/>
                  </a:schemeClr>
                </a:solidFill>
              </a:rPr>
              <a:t>Related Work</a:t>
            </a:r>
            <a:r>
              <a:t>: Contextualize your work and provide insights into major relevant themes of the literature as a whole. Use each paper (or theme) as a chance to articulate what is special about your paper.</a:t>
            </a:r>
          </a:p>
          <a:p>
            <a:pPr marL="0" indent="0" defTabSz="438911">
              <a:lnSpc>
                <a:spcPct val="117999"/>
              </a:lnSpc>
              <a:spcBef>
                <a:spcPts val="0"/>
              </a:spcBef>
              <a:buSzTx/>
              <a:buNone/>
              <a:defRPr sz="3264"/>
            </a:pPr>
            <a:r>
              <a:t>3. </a:t>
            </a:r>
            <a:r>
              <a:rPr>
                <a:solidFill>
                  <a:schemeClr val="accent1">
                    <a:lumOff val="-13575"/>
                  </a:schemeClr>
                </a:solidFill>
              </a:rPr>
              <a:t>Data</a:t>
            </a:r>
            <a:r>
              <a:t>: Likely to be very detailed if the datasets are new or unfamiliar to the community, or if familiar datasets are being used in new ways.</a:t>
            </a:r>
          </a:p>
          <a:p>
            <a:pPr marL="0" indent="0" defTabSz="438911">
              <a:lnSpc>
                <a:spcPct val="117999"/>
              </a:lnSpc>
              <a:spcBef>
                <a:spcPts val="0"/>
              </a:spcBef>
              <a:buSzTx/>
              <a:buNone/>
              <a:defRPr sz="3264"/>
            </a:pPr>
            <a:r>
              <a:t>4. </a:t>
            </a:r>
            <a:r>
              <a:rPr>
                <a:solidFill>
                  <a:schemeClr val="accent1">
                    <a:lumOff val="-13575"/>
                  </a:schemeClr>
                </a:solidFill>
              </a:rPr>
              <a:t>Model</a:t>
            </a:r>
            <a:r>
              <a:t>: Flesh out your own approach, perhaps amplifying themes from the ‘Related work’ section.</a:t>
            </a:r>
          </a:p>
          <a:p>
            <a:pPr marL="0" indent="0" defTabSz="438911">
              <a:lnSpc>
                <a:spcPct val="117999"/>
              </a:lnSpc>
              <a:spcBef>
                <a:spcPts val="0"/>
              </a:spcBef>
              <a:buSzTx/>
              <a:buNone/>
              <a:defRPr sz="3264"/>
            </a:pPr>
            <a:r>
              <a:t>5. </a:t>
            </a:r>
            <a:r>
              <a:rPr>
                <a:solidFill>
                  <a:schemeClr val="accent1">
                    <a:lumOff val="-13575"/>
                  </a:schemeClr>
                </a:solidFill>
              </a:rPr>
              <a:t>Experiments</a:t>
            </a:r>
            <a:r>
              <a:t>: The experimental approach, including descriptions of metrics, baseline models, etc. Details about hyperparameters, optimization choices, etc., are probably best given in appendices, unless they are central to the arguments.</a:t>
            </a:r>
          </a:p>
          <a:p>
            <a:pPr marL="0" indent="0" defTabSz="438911">
              <a:lnSpc>
                <a:spcPct val="117999"/>
              </a:lnSpc>
              <a:spcBef>
                <a:spcPts val="0"/>
              </a:spcBef>
              <a:buSzTx/>
              <a:buNone/>
              <a:defRPr sz="3264"/>
            </a:pPr>
            <a:r>
              <a:t>6. </a:t>
            </a:r>
            <a:r>
              <a:rPr>
                <a:solidFill>
                  <a:schemeClr val="accent1">
                    <a:lumOff val="-13575"/>
                  </a:schemeClr>
                </a:solidFill>
              </a:rPr>
              <a:t>Results</a:t>
            </a:r>
            <a:r>
              <a:t>: A no-nonsense report of what happened.</a:t>
            </a:r>
          </a:p>
          <a:p>
            <a:pPr marL="0" indent="0" defTabSz="438911">
              <a:lnSpc>
                <a:spcPct val="117999"/>
              </a:lnSpc>
              <a:spcBef>
                <a:spcPts val="0"/>
              </a:spcBef>
              <a:buSzTx/>
              <a:buNone/>
              <a:defRPr sz="3264"/>
            </a:pPr>
            <a:r>
              <a:t>7. </a:t>
            </a:r>
            <a:r>
              <a:rPr>
                <a:solidFill>
                  <a:schemeClr val="accent1">
                    <a:lumOff val="-13575"/>
                  </a:schemeClr>
                </a:solidFill>
              </a:rPr>
              <a:t>Analysis</a:t>
            </a:r>
            <a:r>
              <a:t>: Discussion of what the results mean, what they don’t mean, where they can be improved, etc. These sections vary a lot depending on the nature of the paper.</a:t>
            </a:r>
          </a:p>
          <a:p>
            <a:pPr marL="0" indent="0" defTabSz="438911">
              <a:lnSpc>
                <a:spcPct val="117999"/>
              </a:lnSpc>
              <a:spcBef>
                <a:spcPts val="0"/>
              </a:spcBef>
              <a:buSzTx/>
              <a:buNone/>
              <a:defRPr sz="3264"/>
            </a:pPr>
            <a:r>
              <a:t>8. (For papers reporting on experiments with multiple datasets, it can be good to repeats Methods/Results/Analysis in separate (sub)sections for each dataset.)</a:t>
            </a:r>
          </a:p>
          <a:p>
            <a:pPr marL="0" indent="0" defTabSz="438911">
              <a:lnSpc>
                <a:spcPct val="117999"/>
              </a:lnSpc>
              <a:spcBef>
                <a:spcPts val="0"/>
              </a:spcBef>
              <a:buSzTx/>
              <a:buNone/>
              <a:defRPr sz="3264"/>
            </a:pPr>
            <a:r>
              <a:t>9. </a:t>
            </a:r>
            <a:r>
              <a:rPr>
                <a:solidFill>
                  <a:schemeClr val="accent1">
                    <a:lumOff val="-13575"/>
                  </a:schemeClr>
                </a:solidFill>
              </a:rPr>
              <a:t>Conclusion</a:t>
            </a:r>
            <a:r>
              <a:t>: Quickly summarize what the paper did, and then chart out possible future directions that anyone might pursue.</a:t>
            </a:r>
          </a:p>
        </p:txBody>
      </p:sp>
      <p:sp>
        <p:nvSpPr>
          <p:cNvPr id="1083" name="Slide credit: Chris Potts"/>
          <p:cNvSpPr txBox="1"/>
          <p:nvPr/>
        </p:nvSpPr>
        <p:spPr>
          <a:xfrm>
            <a:off x="18207859" y="12562002"/>
            <a:ext cx="4422776"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Slide credit: Chris Potts</a:t>
            </a:r>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7" name="Project video"/>
          <p:cNvSpPr txBox="1"/>
          <p:nvPr>
            <p:ph type="title"/>
          </p:nvPr>
        </p:nvSpPr>
        <p:spPr>
          <a:xfrm>
            <a:off x="4387453" y="357187"/>
            <a:ext cx="15609094" cy="1746880"/>
          </a:xfrm>
          <a:prstGeom prst="rect">
            <a:avLst/>
          </a:prstGeom>
        </p:spPr>
        <p:txBody>
          <a:bodyPr/>
          <a:lstStyle/>
          <a:p>
            <a:pPr/>
            <a:r>
              <a:t>Project video</a:t>
            </a:r>
          </a:p>
        </p:txBody>
      </p:sp>
      <p:sp>
        <p:nvSpPr>
          <p:cNvPr id="1088" name="~3 minutes.  Upload to SFU vault or Youtube (unlisted) by 4/6…"/>
          <p:cNvSpPr txBox="1"/>
          <p:nvPr>
            <p:ph type="body" idx="1"/>
          </p:nvPr>
        </p:nvSpPr>
        <p:spPr>
          <a:xfrm>
            <a:off x="3234435" y="2417545"/>
            <a:ext cx="19631292" cy="10066159"/>
          </a:xfrm>
          <a:prstGeom prst="rect">
            <a:avLst/>
          </a:prstGeom>
        </p:spPr>
        <p:txBody>
          <a:bodyPr/>
          <a:lstStyle/>
          <a:p>
            <a:pPr marL="605075" indent="-605075" defTabSz="813315">
              <a:spcBef>
                <a:spcPts val="2900"/>
              </a:spcBef>
              <a:defRPr sz="4356"/>
            </a:pPr>
            <a:r>
              <a:rPr>
                <a:solidFill>
                  <a:schemeClr val="accent1">
                    <a:lumOff val="-13575"/>
                  </a:schemeClr>
                </a:solidFill>
              </a:rPr>
              <a:t>~3 minutes</a:t>
            </a:r>
            <a:r>
              <a:t>.  Upload to SFU vault or Youtube (unlisted) by </a:t>
            </a:r>
            <a:r>
              <a:rPr>
                <a:solidFill>
                  <a:schemeClr val="accent1">
                    <a:lumOff val="-13575"/>
                  </a:schemeClr>
                </a:solidFill>
              </a:rPr>
              <a:t>4/6</a:t>
            </a:r>
            <a:endParaRPr>
              <a:solidFill>
                <a:schemeClr val="accent1">
                  <a:lumOff val="-13575"/>
                </a:schemeClr>
              </a:solidFill>
            </a:endParaRPr>
          </a:p>
          <a:p>
            <a:pPr marL="605075" indent="-605075" defTabSz="813315">
              <a:spcBef>
                <a:spcPts val="2900"/>
              </a:spcBef>
              <a:defRPr sz="4356"/>
            </a:pPr>
            <a:r>
              <a:t>Add link to shared Google spreadsheet</a:t>
            </a:r>
          </a:p>
          <a:p>
            <a:pPr marL="605075" indent="-605075" defTabSz="813315">
              <a:spcBef>
                <a:spcPts val="2900"/>
              </a:spcBef>
              <a:defRPr sz="4356"/>
            </a:pPr>
            <a:r>
              <a:t>How to prepare your video</a:t>
            </a:r>
          </a:p>
          <a:p>
            <a:pPr lvl="1" marL="1045130" indent="-605075" defTabSz="813315">
              <a:spcBef>
                <a:spcPts val="2900"/>
              </a:spcBef>
              <a:defRPr sz="4356"/>
            </a:pPr>
            <a:r>
              <a:t>Prepare a slide deck using powerpoint/keynote/google slides</a:t>
            </a:r>
          </a:p>
          <a:p>
            <a:pPr lvl="1" marL="1045130" indent="-605075" defTabSz="813315">
              <a:spcBef>
                <a:spcPts val="2900"/>
              </a:spcBef>
              <a:defRPr sz="4356"/>
            </a:pPr>
            <a:r>
              <a:t>Many different ways to record video depending on platform/application.  </a:t>
            </a:r>
          </a:p>
          <a:p>
            <a:pPr lvl="2" marL="1485185" indent="-605075" defTabSz="813315">
              <a:spcBef>
                <a:spcPts val="2900"/>
              </a:spcBef>
              <a:defRPr sz="4356"/>
            </a:pPr>
            <a:r>
              <a:t>Using zoom: </a:t>
            </a:r>
            <a:r>
              <a:rPr u="sng">
                <a:hlinkClick r:id="rId2" invalidUrl="" action="" tgtFrame="" tooltip="" history="1" highlightClick="0" endSnd="0"/>
              </a:rPr>
              <a:t>https://www.howtogeek.com/662780/how-to-record-a-zoom-meeting/</a:t>
            </a:r>
          </a:p>
          <a:p>
            <a:pPr lvl="2" marL="1485185" indent="-605075" defTabSz="813315">
              <a:spcBef>
                <a:spcPts val="2900"/>
              </a:spcBef>
              <a:defRPr sz="4356"/>
            </a:pPr>
            <a:r>
              <a:t>If you have trouble, post on Coursys Discussion Forum and ask for help, hopefully you can get advice from experienced classmates and TAs.</a:t>
            </a:r>
          </a:p>
        </p:txBody>
      </p:sp>
      <p:sp>
        <p:nvSpPr>
          <p:cNvPr id="108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1" name="What goes into your video"/>
          <p:cNvSpPr txBox="1"/>
          <p:nvPr>
            <p:ph type="title"/>
          </p:nvPr>
        </p:nvSpPr>
        <p:spPr>
          <a:xfrm>
            <a:off x="4387453" y="357187"/>
            <a:ext cx="15609094" cy="1746880"/>
          </a:xfrm>
          <a:prstGeom prst="rect">
            <a:avLst/>
          </a:prstGeom>
        </p:spPr>
        <p:txBody>
          <a:bodyPr/>
          <a:lstStyle/>
          <a:p>
            <a:pPr/>
            <a:r>
              <a:t>What goes into your video</a:t>
            </a:r>
          </a:p>
        </p:txBody>
      </p:sp>
      <p:sp>
        <p:nvSpPr>
          <p:cNvPr id="1092" name="What goes into your video:…"/>
          <p:cNvSpPr txBox="1"/>
          <p:nvPr>
            <p:ph type="body" idx="1"/>
          </p:nvPr>
        </p:nvSpPr>
        <p:spPr>
          <a:xfrm>
            <a:off x="4387453" y="2417545"/>
            <a:ext cx="16762112" cy="10066159"/>
          </a:xfrm>
          <a:prstGeom prst="rect">
            <a:avLst/>
          </a:prstGeom>
        </p:spPr>
        <p:txBody>
          <a:bodyPr/>
          <a:lstStyle/>
          <a:p>
            <a:pPr/>
            <a:r>
              <a:t>What goes into your video:</a:t>
            </a:r>
          </a:p>
          <a:p>
            <a:pPr lvl="1">
              <a:spcBef>
                <a:spcPts val="0"/>
              </a:spcBef>
            </a:pPr>
            <a:r>
              <a:t>Same things that goes into your final report! But more </a:t>
            </a:r>
            <a:r>
              <a:rPr>
                <a:solidFill>
                  <a:schemeClr val="accent1">
                    <a:lumOff val="-13575"/>
                  </a:schemeClr>
                </a:solidFill>
              </a:rPr>
              <a:t>visual</a:t>
            </a:r>
            <a:r>
              <a:t>, with less details.</a:t>
            </a:r>
          </a:p>
          <a:p>
            <a:pPr lvl="1">
              <a:spcBef>
                <a:spcPts val="0"/>
              </a:spcBef>
            </a:pPr>
            <a:r>
              <a:t>You should prepare </a:t>
            </a:r>
            <a:r>
              <a:rPr>
                <a:solidFill>
                  <a:schemeClr val="accent1">
                    <a:lumOff val="-13575"/>
                  </a:schemeClr>
                </a:solidFill>
              </a:rPr>
              <a:t>diagrams</a:t>
            </a:r>
            <a:r>
              <a:t>, </a:t>
            </a:r>
            <a:r>
              <a:rPr>
                <a:solidFill>
                  <a:schemeClr val="accent1">
                    <a:lumOff val="-13575"/>
                  </a:schemeClr>
                </a:solidFill>
              </a:rPr>
              <a:t>figures</a:t>
            </a:r>
            <a:r>
              <a:t> and </a:t>
            </a:r>
            <a:r>
              <a:rPr>
                <a:solidFill>
                  <a:schemeClr val="accent1">
                    <a:lumOff val="-13575"/>
                  </a:schemeClr>
                </a:solidFill>
              </a:rPr>
              <a:t>visualizations</a:t>
            </a:r>
            <a:r>
              <a:t> for your video and presentation.</a:t>
            </a:r>
          </a:p>
          <a:p>
            <a:pPr lvl="1">
              <a:spcBef>
                <a:spcPts val="0"/>
              </a:spcBef>
            </a:pPr>
            <a:r>
              <a:t>You should reuse some of these content for your final report.</a:t>
            </a:r>
          </a:p>
        </p:txBody>
      </p:sp>
      <p:sp>
        <p:nvSpPr>
          <p:cNvPr id="1093"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5" name="What goes in your video"/>
          <p:cNvSpPr txBox="1"/>
          <p:nvPr>
            <p:ph type="title"/>
          </p:nvPr>
        </p:nvSpPr>
        <p:spPr>
          <a:xfrm>
            <a:off x="4387453" y="357187"/>
            <a:ext cx="15609094" cy="1746880"/>
          </a:xfrm>
          <a:prstGeom prst="rect">
            <a:avLst/>
          </a:prstGeom>
        </p:spPr>
        <p:txBody>
          <a:bodyPr/>
          <a:lstStyle/>
          <a:p>
            <a:pPr/>
            <a:r>
              <a:t>What goes in your </a:t>
            </a:r>
            <a:r>
              <a:rPr>
                <a:solidFill>
                  <a:schemeClr val="accent1">
                    <a:lumOff val="-13575"/>
                  </a:schemeClr>
                </a:solidFill>
              </a:rPr>
              <a:t>video</a:t>
            </a:r>
          </a:p>
        </p:txBody>
      </p:sp>
      <p:sp>
        <p:nvSpPr>
          <p:cNvPr id="1096" name="Problem: what problem you are tackling and why it’s important…"/>
          <p:cNvSpPr txBox="1"/>
          <p:nvPr>
            <p:ph type="body" idx="1"/>
          </p:nvPr>
        </p:nvSpPr>
        <p:spPr>
          <a:xfrm>
            <a:off x="4387453" y="2417545"/>
            <a:ext cx="18957554" cy="10066159"/>
          </a:xfrm>
          <a:prstGeom prst="rect">
            <a:avLst/>
          </a:prstGeom>
        </p:spPr>
        <p:txBody>
          <a:bodyPr/>
          <a:lstStyle/>
          <a:p>
            <a:pPr marL="397271" indent="-397271" defTabSz="533995">
              <a:spcBef>
                <a:spcPts val="1900"/>
              </a:spcBef>
              <a:defRPr sz="2859"/>
            </a:pPr>
            <a:r>
              <a:t>Problem: what problem you are tackling and why it’s important</a:t>
            </a:r>
          </a:p>
          <a:p>
            <a:pPr lvl="1" marL="686196" indent="-397271" defTabSz="533995">
              <a:spcBef>
                <a:spcPts val="1900"/>
              </a:spcBef>
              <a:defRPr sz="2859"/>
            </a:pPr>
            <a:r>
              <a:t>If you are doing something new, what are current approaches are and their limitations, and what is the insight of your approach that allows you to solve the problem better.</a:t>
            </a:r>
          </a:p>
          <a:p>
            <a:pPr marL="397271" indent="-397271" defTabSz="533995">
              <a:spcBef>
                <a:spcPts val="1900"/>
              </a:spcBef>
              <a:defRPr sz="2859"/>
            </a:pPr>
            <a:r>
              <a:t>Data/Task: Briefly explain (or better, give examples of) the data and/or task.</a:t>
            </a:r>
          </a:p>
          <a:p>
            <a:pPr lvl="1" marL="686196" indent="-397271" defTabSz="533995">
              <a:spcBef>
                <a:spcPts val="1900"/>
              </a:spcBef>
              <a:defRPr sz="2859"/>
            </a:pPr>
            <a:r>
              <a:t>Clearly specify your </a:t>
            </a:r>
            <a:r>
              <a:rPr>
                <a:solidFill>
                  <a:schemeClr val="accent1">
                    <a:lumOff val="-13575"/>
                  </a:schemeClr>
                </a:solidFill>
              </a:rPr>
              <a:t>input and output</a:t>
            </a:r>
            <a:r>
              <a:t>, give </a:t>
            </a:r>
            <a:r>
              <a:rPr>
                <a:solidFill>
                  <a:schemeClr val="accent1">
                    <a:lumOff val="-13575"/>
                  </a:schemeClr>
                </a:solidFill>
              </a:rPr>
              <a:t>examples</a:t>
            </a:r>
            <a:r>
              <a:t>.</a:t>
            </a:r>
          </a:p>
          <a:p>
            <a:pPr lvl="1" marL="686196" indent="-397271" defTabSz="533995">
              <a:spcBef>
                <a:spcPts val="1900"/>
              </a:spcBef>
              <a:defRPr sz="2859"/>
            </a:pPr>
            <a:r>
              <a:t>Provide statistics</a:t>
            </a:r>
            <a:r>
              <a:rPr>
                <a:solidFill>
                  <a:schemeClr val="accent1">
                    <a:lumOff val="-13575"/>
                  </a:schemeClr>
                </a:solidFill>
              </a:rPr>
              <a:t> (tables or charts)</a:t>
            </a:r>
            <a:r>
              <a:t> for your data.</a:t>
            </a:r>
          </a:p>
          <a:p>
            <a:pPr marL="397271" indent="-397271" defTabSz="533995">
              <a:spcBef>
                <a:spcPts val="1900"/>
              </a:spcBef>
              <a:defRPr sz="2859"/>
            </a:pPr>
            <a:r>
              <a:t>Approach: Describe your main methods/techniques/models. </a:t>
            </a:r>
            <a:r>
              <a:rPr>
                <a:solidFill>
                  <a:schemeClr val="accent1">
                    <a:lumOff val="-13575"/>
                  </a:schemeClr>
                </a:solidFill>
              </a:rPr>
              <a:t>Diagrams</a:t>
            </a:r>
            <a:r>
              <a:t> are generally better than text, and equations should be used sparingly (if at all). Highlight the core idea of your techniques.</a:t>
            </a:r>
          </a:p>
          <a:p>
            <a:pPr marL="397271" indent="-397271" defTabSz="533995">
              <a:spcBef>
                <a:spcPts val="1900"/>
              </a:spcBef>
              <a:defRPr sz="2859"/>
            </a:pPr>
            <a:r>
              <a:t>Results: Present your </a:t>
            </a:r>
            <a:r>
              <a:rPr>
                <a:solidFill>
                  <a:schemeClr val="accent1">
                    <a:lumOff val="-13575"/>
                  </a:schemeClr>
                </a:solidFill>
              </a:rPr>
              <a:t>most important</a:t>
            </a:r>
            <a:r>
              <a:t> </a:t>
            </a:r>
            <a:r>
              <a:rPr>
                <a:solidFill>
                  <a:schemeClr val="accent1">
                    <a:lumOff val="-13575"/>
                  </a:schemeClr>
                </a:solidFill>
              </a:rPr>
              <a:t>results</a:t>
            </a:r>
            <a:r>
              <a:t>. Tables containing many numbers are overwhelming. Be selective and choose just the results that convey the story you’re telling. Make it clear what the </a:t>
            </a:r>
            <a:r>
              <a:rPr>
                <a:solidFill>
                  <a:schemeClr val="accent1">
                    <a:lumOff val="-13575"/>
                  </a:schemeClr>
                </a:solidFill>
              </a:rPr>
              <a:t>evaluation metrics</a:t>
            </a:r>
            <a:r>
              <a:t> are, and </a:t>
            </a:r>
            <a:r>
              <a:rPr>
                <a:solidFill>
                  <a:schemeClr val="accent1">
                    <a:lumOff val="-13575"/>
                  </a:schemeClr>
                </a:solidFill>
              </a:rPr>
              <a:t>what’s being compared</a:t>
            </a:r>
            <a:r>
              <a:t>.</a:t>
            </a:r>
          </a:p>
          <a:p>
            <a:pPr marL="397271" indent="-397271" defTabSz="533995">
              <a:spcBef>
                <a:spcPts val="1900"/>
              </a:spcBef>
              <a:defRPr sz="2859"/>
            </a:pPr>
            <a:r>
              <a:t>Analysis: Show any </a:t>
            </a:r>
            <a:r>
              <a:rPr>
                <a:solidFill>
                  <a:schemeClr val="accent1">
                    <a:lumOff val="-13575"/>
                  </a:schemeClr>
                </a:solidFill>
              </a:rPr>
              <a:t>plots</a:t>
            </a:r>
            <a:r>
              <a:t>, </a:t>
            </a:r>
            <a:r>
              <a:rPr>
                <a:solidFill>
                  <a:schemeClr val="accent1">
                    <a:lumOff val="-13575"/>
                  </a:schemeClr>
                </a:solidFill>
              </a:rPr>
              <a:t>diagrams</a:t>
            </a:r>
            <a:r>
              <a:t>, </a:t>
            </a:r>
            <a:r>
              <a:rPr>
                <a:solidFill>
                  <a:schemeClr val="accent1">
                    <a:lumOff val="-13575"/>
                  </a:schemeClr>
                </a:solidFill>
              </a:rPr>
              <a:t>examples</a:t>
            </a:r>
            <a:r>
              <a:t> and </a:t>
            </a:r>
            <a:r>
              <a:rPr>
                <a:solidFill>
                  <a:schemeClr val="accent1">
                    <a:lumOff val="-13575"/>
                  </a:schemeClr>
                </a:solidFill>
              </a:rPr>
              <a:t>visualizations</a:t>
            </a:r>
            <a:r>
              <a:t> to provide interesting analysis. Make it clear what the reader should conclude from each figure.</a:t>
            </a:r>
          </a:p>
          <a:p>
            <a:pPr marL="397271" indent="-397271" defTabSz="533995">
              <a:spcBef>
                <a:spcPts val="1900"/>
              </a:spcBef>
              <a:defRPr sz="2859"/>
            </a:pPr>
            <a:r>
              <a:t>Conclusions: Briefly draw some main conclusions from your work. If you wish, you can outline future work.</a:t>
            </a:r>
          </a:p>
          <a:p>
            <a:pPr marL="397271" indent="-397271" defTabSz="533995">
              <a:spcBef>
                <a:spcPts val="1900"/>
              </a:spcBef>
              <a:defRPr sz="2859"/>
            </a:pPr>
            <a:r>
              <a:t>References: Make sure to include proper citations for prior work mentioned in slides.</a:t>
            </a:r>
          </a:p>
        </p:txBody>
      </p:sp>
      <p:sp>
        <p:nvSpPr>
          <p:cNvPr id="109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98" name="For your report, you can/should have more formal mathematical notations"/>
          <p:cNvSpPr txBox="1"/>
          <p:nvPr/>
        </p:nvSpPr>
        <p:spPr>
          <a:xfrm>
            <a:off x="91777" y="6390448"/>
            <a:ext cx="4562303" cy="142831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2800">
                <a:solidFill>
                  <a:srgbClr val="5E5E5E"/>
                </a:solidFill>
              </a:defRPr>
            </a:lvl1pPr>
          </a:lstStyle>
          <a:p>
            <a:pPr/>
            <a:r>
              <a:t>For your report, you can/should have more formal mathematical notations</a:t>
            </a:r>
          </a:p>
        </p:txBody>
      </p:sp>
      <p:sp>
        <p:nvSpPr>
          <p:cNvPr id="1099" name="For your report, you will have more detailed tables"/>
          <p:cNvSpPr txBox="1"/>
          <p:nvPr/>
        </p:nvSpPr>
        <p:spPr>
          <a:xfrm>
            <a:off x="91777" y="8259892"/>
            <a:ext cx="4562303" cy="99651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2800">
                <a:solidFill>
                  <a:srgbClr val="5E5E5E"/>
                </a:solidFill>
              </a:defRPr>
            </a:lvl1pPr>
          </a:lstStyle>
          <a:p>
            <a:pPr/>
            <a:r>
              <a:t>For your report, you will have more detailed tables</a:t>
            </a:r>
          </a:p>
        </p:txBody>
      </p:sp>
      <p:sp>
        <p:nvSpPr>
          <p:cNvPr id="1100" name="For your report, you will have more complete references"/>
          <p:cNvSpPr txBox="1"/>
          <p:nvPr/>
        </p:nvSpPr>
        <p:spPr>
          <a:xfrm>
            <a:off x="91777" y="11163019"/>
            <a:ext cx="4562303" cy="142831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2800">
                <a:solidFill>
                  <a:srgbClr val="5E5E5E"/>
                </a:solidFill>
              </a:defRPr>
            </a:lvl1pPr>
          </a:lstStyle>
          <a:p>
            <a:pPr/>
            <a:r>
              <a:t>For your report, you will have more complete references</a:t>
            </a:r>
          </a:p>
        </p:txBody>
      </p:sp>
      <p:sp>
        <p:nvSpPr>
          <p:cNvPr id="1101" name="For your report, you should also indicate what you have implemented and what other code you have used."/>
          <p:cNvSpPr txBox="1"/>
          <p:nvPr/>
        </p:nvSpPr>
        <p:spPr>
          <a:xfrm>
            <a:off x="17845275" y="5085189"/>
            <a:ext cx="4562302" cy="186011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defRPr sz="2800">
                <a:solidFill>
                  <a:srgbClr val="5E5E5E"/>
                </a:solidFill>
              </a:defRPr>
            </a:lvl1pPr>
          </a:lstStyle>
          <a:p>
            <a:pPr/>
            <a:r>
              <a:t>For your report, you should also indicate what you have implemented and what other code you have used.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1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98" grpId="1"/>
      <p:bldP build="whole" bldLvl="1" animBg="1" rev="0" advAuto="0" spid="1101" grpId="4"/>
      <p:bldP build="whole" bldLvl="1" animBg="1" rev="0" advAuto="0" spid="1100" grpId="3"/>
      <p:bldP build="whole" bldLvl="1" animBg="1" rev="0" advAuto="0" spid="1099" grpId="2"/>
    </p:bldLst>
  </p:timing>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3" name="Tips for final report"/>
          <p:cNvSpPr txBox="1"/>
          <p:nvPr/>
        </p:nvSpPr>
        <p:spPr>
          <a:xfrm>
            <a:off x="3560746" y="616695"/>
            <a:ext cx="7252616" cy="115062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l">
              <a:defRPr b="1" sz="6600">
                <a:solidFill>
                  <a:schemeClr val="accent1">
                    <a:lumOff val="-13575"/>
                  </a:schemeClr>
                </a:solidFill>
                <a:latin typeface="Optima"/>
                <a:ea typeface="Optima"/>
                <a:cs typeface="Optima"/>
                <a:sym typeface="Optima"/>
              </a:defRPr>
            </a:lvl1pPr>
          </a:lstStyle>
          <a:p>
            <a:pPr/>
            <a:r>
              <a:t>Tips for final report</a:t>
            </a:r>
          </a:p>
        </p:txBody>
      </p:sp>
      <p:sp>
        <p:nvSpPr>
          <p:cNvPr id="1104" name="Proof-read your paper and fix grammar/wording issues…"/>
          <p:cNvSpPr txBox="1"/>
          <p:nvPr/>
        </p:nvSpPr>
        <p:spPr>
          <a:xfrm>
            <a:off x="4391159" y="1919711"/>
            <a:ext cx="17201433" cy="670175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marL="722312" indent="-722312" algn="l">
              <a:lnSpc>
                <a:spcPct val="120000"/>
              </a:lnSpc>
              <a:spcBef>
                <a:spcPts val="200"/>
              </a:spcBef>
              <a:buSzPct val="100000"/>
              <a:buChar char="•"/>
              <a:defRPr sz="5200"/>
            </a:pPr>
            <a:r>
              <a:t>Proof-read your paper and fix grammar/wording issues</a:t>
            </a:r>
          </a:p>
          <a:p>
            <a:pPr marL="722312" indent="-722312" algn="l">
              <a:lnSpc>
                <a:spcPct val="120000"/>
              </a:lnSpc>
              <a:spcBef>
                <a:spcPts val="200"/>
              </a:spcBef>
              <a:buSzPct val="100000"/>
              <a:buChar char="•"/>
              <a:defRPr sz="5200"/>
            </a:pPr>
            <a:r>
              <a:t>Include diagrams to explain your problem statement (input/output), network architecture</a:t>
            </a:r>
          </a:p>
          <a:p>
            <a:pPr marL="722312" indent="-722312" algn="l">
              <a:lnSpc>
                <a:spcPct val="120000"/>
              </a:lnSpc>
              <a:spcBef>
                <a:spcPts val="200"/>
              </a:spcBef>
              <a:buSzPct val="100000"/>
              <a:buChar char="•"/>
              <a:defRPr sz="5200"/>
            </a:pPr>
            <a:r>
              <a:t>Include tables/graphs for data statistics and experiment results</a:t>
            </a:r>
          </a:p>
          <a:p>
            <a:pPr marL="722312" indent="-722312" algn="l">
              <a:lnSpc>
                <a:spcPct val="120000"/>
              </a:lnSpc>
              <a:spcBef>
                <a:spcPts val="200"/>
              </a:spcBef>
              <a:buSzPct val="100000"/>
              <a:buChar char="•"/>
              <a:defRPr sz="5200"/>
            </a:pPr>
            <a:r>
              <a:t>Provide clear examples</a:t>
            </a:r>
          </a:p>
          <a:p>
            <a:pPr marL="722312" indent="-722312" algn="l">
              <a:lnSpc>
                <a:spcPct val="120000"/>
              </a:lnSpc>
              <a:spcBef>
                <a:spcPts val="200"/>
              </a:spcBef>
              <a:buSzPct val="100000"/>
              <a:buChar char="•"/>
              <a:defRPr sz="5200"/>
            </a:pPr>
            <a:r>
              <a:t>Provide comparisons and analysis of results</a:t>
            </a:r>
          </a:p>
        </p:txBody>
      </p:sp>
      <p:sp>
        <p:nvSpPr>
          <p:cNvPr id="11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03" grpId="1"/>
      <p:bldP build="whole" bldLvl="1" animBg="1" rev="0" advAuto="0" spid="1104" grpId="2"/>
    </p:bldLst>
  </p:timing>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7" name="Tips for good final projects"/>
          <p:cNvSpPr txBox="1"/>
          <p:nvPr>
            <p:ph type="title"/>
          </p:nvPr>
        </p:nvSpPr>
        <p:spPr>
          <a:xfrm>
            <a:off x="4387453" y="-357188"/>
            <a:ext cx="15609094" cy="2767794"/>
          </a:xfrm>
          <a:prstGeom prst="rect">
            <a:avLst/>
          </a:prstGeom>
        </p:spPr>
        <p:txBody>
          <a:bodyPr/>
          <a:lstStyle/>
          <a:p>
            <a:pPr/>
            <a:r>
              <a:t>Tips for good final projects</a:t>
            </a:r>
          </a:p>
        </p:txBody>
      </p:sp>
      <p:sp>
        <p:nvSpPr>
          <p:cNvPr id="1108" name="Have a clear, well-defined hypothesis to be tested…"/>
          <p:cNvSpPr txBox="1"/>
          <p:nvPr>
            <p:ph type="body" idx="1"/>
          </p:nvPr>
        </p:nvSpPr>
        <p:spPr>
          <a:xfrm>
            <a:off x="4387453" y="2237360"/>
            <a:ext cx="15729259" cy="9547416"/>
          </a:xfrm>
          <a:prstGeom prst="rect">
            <a:avLst/>
          </a:prstGeom>
        </p:spPr>
        <p:txBody>
          <a:bodyPr anchor="t"/>
          <a:lstStyle/>
          <a:p>
            <a:pPr marL="574516" indent="-574516" defTabSz="772239">
              <a:spcBef>
                <a:spcPts val="3900"/>
              </a:spcBef>
              <a:defRPr sz="4136"/>
            </a:pPr>
            <a:r>
              <a:t>Have a clear, well-defined hypothesis to be tested </a:t>
            </a:r>
          </a:p>
          <a:p>
            <a:pPr marL="0" indent="0" defTabSz="772239">
              <a:spcBef>
                <a:spcPts val="3900"/>
              </a:spcBef>
              <a:buSzTx/>
              <a:buNone/>
              <a:defRPr sz="4136"/>
            </a:pPr>
            <a:r>
              <a:t>    (++ novel/creative hypothesis) </a:t>
            </a:r>
          </a:p>
          <a:p>
            <a:pPr marL="574516" indent="-574516" defTabSz="772239">
              <a:spcBef>
                <a:spcPts val="3900"/>
              </a:spcBef>
              <a:defRPr sz="4136"/>
            </a:pPr>
            <a:r>
              <a:t>Conclusions and results should teach the reader something</a:t>
            </a:r>
          </a:p>
          <a:p>
            <a:pPr marL="574516" indent="-574516" defTabSz="772239">
              <a:spcBef>
                <a:spcPts val="3900"/>
              </a:spcBef>
              <a:defRPr sz="4136"/>
            </a:pPr>
            <a:r>
              <a:t>Meaningful tables, plots to display the key results</a:t>
            </a:r>
          </a:p>
          <a:p>
            <a:pPr marL="0" indent="0" defTabSz="772239">
              <a:spcBef>
                <a:spcPts val="3900"/>
              </a:spcBef>
              <a:buSzTx/>
              <a:buNone/>
              <a:defRPr sz="4136"/>
            </a:pPr>
            <a:r>
              <a:t>++ nice visualizations or interactive demos</a:t>
            </a:r>
          </a:p>
          <a:p>
            <a:pPr marL="0" indent="0" defTabSz="772239">
              <a:spcBef>
                <a:spcPts val="3900"/>
              </a:spcBef>
              <a:buSzTx/>
              <a:buNone/>
              <a:defRPr sz="4136"/>
            </a:pPr>
            <a:r>
              <a:t>++ novel/impressive engineering feat</a:t>
            </a:r>
          </a:p>
          <a:p>
            <a:pPr marL="0" indent="0" defTabSz="772239">
              <a:spcBef>
                <a:spcPts val="3900"/>
              </a:spcBef>
              <a:buSzTx/>
              <a:buNone/>
              <a:defRPr sz="4136"/>
            </a:pPr>
            <a:r>
              <a:t>++ good results</a:t>
            </a:r>
          </a:p>
        </p:txBody>
      </p:sp>
      <p:sp>
        <p:nvSpPr>
          <p:cNvPr id="1109"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1" name="What to avoid"/>
          <p:cNvSpPr txBox="1"/>
          <p:nvPr>
            <p:ph type="title"/>
          </p:nvPr>
        </p:nvSpPr>
        <p:spPr>
          <a:xfrm>
            <a:off x="4387453" y="0"/>
            <a:ext cx="15609094" cy="2767793"/>
          </a:xfrm>
          <a:prstGeom prst="rect">
            <a:avLst/>
          </a:prstGeom>
        </p:spPr>
        <p:txBody>
          <a:bodyPr/>
          <a:lstStyle/>
          <a:p>
            <a:pPr/>
            <a:r>
              <a:t>What to avoid</a:t>
            </a:r>
          </a:p>
        </p:txBody>
      </p:sp>
      <p:sp>
        <p:nvSpPr>
          <p:cNvPr id="1112" name="All experiments run with prepackaged source - no extra code written for model/data processing…"/>
          <p:cNvSpPr txBox="1"/>
          <p:nvPr>
            <p:ph type="body" idx="1"/>
          </p:nvPr>
        </p:nvSpPr>
        <p:spPr>
          <a:xfrm>
            <a:off x="4387453" y="3177621"/>
            <a:ext cx="15609094" cy="9598579"/>
          </a:xfrm>
          <a:prstGeom prst="rect">
            <a:avLst/>
          </a:prstGeom>
        </p:spPr>
        <p:txBody>
          <a:bodyPr anchor="t"/>
          <a:lstStyle/>
          <a:p>
            <a:pPr/>
            <a:r>
              <a:t>All experiments run with prepackaged source - no extra code written for model/data processing</a:t>
            </a:r>
          </a:p>
          <a:p>
            <a:pPr/>
            <a:r>
              <a:t>Just ran model once or twice on the data and reported results (not much hyperparameter search done)</a:t>
            </a:r>
          </a:p>
          <a:p>
            <a:pPr/>
            <a:r>
              <a:t>A few standard graphs: loss curves, accuracy, without any analysis</a:t>
            </a:r>
          </a:p>
          <a:p>
            <a:pPr/>
            <a:r>
              <a:t>Results/Conclusion don’t say much besides that it didn’t work</a:t>
            </a:r>
          </a:p>
          <a:p>
            <a:pPr lvl="1"/>
            <a:r>
              <a:t>Even if results are negative, analyze them</a:t>
            </a:r>
          </a:p>
        </p:txBody>
      </p:sp>
      <p:sp>
        <p:nvSpPr>
          <p:cNvPr id="1113"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5" name="What to avoid"/>
          <p:cNvSpPr txBox="1"/>
          <p:nvPr>
            <p:ph type="title"/>
          </p:nvPr>
        </p:nvSpPr>
        <p:spPr>
          <a:xfrm>
            <a:off x="4387453" y="0"/>
            <a:ext cx="15609094" cy="2767793"/>
          </a:xfrm>
          <a:prstGeom prst="rect">
            <a:avLst/>
          </a:prstGeom>
        </p:spPr>
        <p:txBody>
          <a:bodyPr/>
          <a:lstStyle/>
          <a:p>
            <a:pPr/>
            <a:r>
              <a:t>What to avoid</a:t>
            </a:r>
          </a:p>
        </p:txBody>
      </p:sp>
      <p:sp>
        <p:nvSpPr>
          <p:cNvPr id="1116" name="Taking screenshots of your data or your evaluation…"/>
          <p:cNvSpPr txBox="1"/>
          <p:nvPr>
            <p:ph type="body" idx="1"/>
          </p:nvPr>
        </p:nvSpPr>
        <p:spPr>
          <a:xfrm>
            <a:off x="4387453" y="3177621"/>
            <a:ext cx="15609094" cy="9598579"/>
          </a:xfrm>
          <a:prstGeom prst="rect">
            <a:avLst/>
          </a:prstGeom>
        </p:spPr>
        <p:txBody>
          <a:bodyPr anchor="t"/>
          <a:lstStyle/>
          <a:p>
            <a:pPr/>
            <a:r>
              <a:t>Taking screenshots of your data or your evaluation</a:t>
            </a:r>
          </a:p>
          <a:p>
            <a:pPr lvl="1"/>
            <a:r>
              <a:t>Try to type it up and organize it properly in your report</a:t>
            </a:r>
          </a:p>
          <a:p>
            <a:pPr lvl="1"/>
            <a:r>
              <a:t>Your report should NOT be a dump of your screenshots/code</a:t>
            </a:r>
          </a:p>
          <a:p>
            <a:pPr/>
            <a:r>
              <a:t>Taking images from other source and not citing them!</a:t>
            </a:r>
          </a:p>
        </p:txBody>
      </p:sp>
      <p:sp>
        <p:nvSpPr>
          <p:cNvPr id="111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9" name="Tips for the final report"/>
          <p:cNvSpPr txBox="1"/>
          <p:nvPr>
            <p:ph type="title"/>
          </p:nvPr>
        </p:nvSpPr>
        <p:spPr>
          <a:xfrm>
            <a:off x="4208597" y="5126673"/>
            <a:ext cx="15609095" cy="3036095"/>
          </a:xfrm>
          <a:prstGeom prst="rect">
            <a:avLst/>
          </a:prstGeom>
        </p:spPr>
        <p:txBody>
          <a:bodyPr/>
          <a:lstStyle>
            <a:lvl1pPr>
              <a:defRPr sz="8400"/>
            </a:lvl1pPr>
          </a:lstStyle>
          <a:p>
            <a:pPr/>
            <a:r>
              <a:t>Tips for the final report</a:t>
            </a:r>
          </a:p>
        </p:txBody>
      </p:sp>
      <p:sp>
        <p:nvSpPr>
          <p:cNvPr id="112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2" name="What makes for a good paper?(example paper)"/>
          <p:cNvSpPr txBox="1"/>
          <p:nvPr>
            <p:ph type="title"/>
          </p:nvPr>
        </p:nvSpPr>
        <p:spPr>
          <a:xfrm>
            <a:off x="4208597" y="5126673"/>
            <a:ext cx="15609095" cy="3036095"/>
          </a:xfrm>
          <a:prstGeom prst="rect">
            <a:avLst/>
          </a:prstGeom>
        </p:spPr>
        <p:txBody>
          <a:bodyPr/>
          <a:lstStyle>
            <a:lvl1pPr>
              <a:defRPr sz="8400"/>
            </a:lvl1pPr>
          </a:lstStyle>
          <a:p>
            <a:pPr/>
            <a:r>
              <a:t>What makes for a good paper?(example paper)</a:t>
            </a:r>
          </a:p>
        </p:txBody>
      </p:sp>
      <p:sp>
        <p:nvSpPr>
          <p:cNvPr id="11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24"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6" name="Task definition"/>
          <p:cNvSpPr txBox="1"/>
          <p:nvPr>
            <p:ph type="title"/>
          </p:nvPr>
        </p:nvSpPr>
        <p:spPr>
          <a:prstGeom prst="rect">
            <a:avLst/>
          </a:prstGeom>
        </p:spPr>
        <p:txBody>
          <a:bodyPr/>
          <a:lstStyle/>
          <a:p>
            <a:pPr/>
            <a:r>
              <a:t>Task definition</a:t>
            </a:r>
          </a:p>
        </p:txBody>
      </p:sp>
      <p:sp>
        <p:nvSpPr>
          <p:cNvPr id="112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28"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pic>
        <p:nvPicPr>
          <p:cNvPr id="1129" name="Image" descr="Image"/>
          <p:cNvPicPr>
            <a:picLocks noChangeAspect="1"/>
          </p:cNvPicPr>
          <p:nvPr/>
        </p:nvPicPr>
        <p:blipFill>
          <a:blip r:embed="rId3">
            <a:extLst/>
          </a:blip>
          <a:stretch>
            <a:fillRect/>
          </a:stretch>
        </p:blipFill>
        <p:spPr>
          <a:xfrm>
            <a:off x="8258181" y="4482117"/>
            <a:ext cx="8425381" cy="6613269"/>
          </a:xfrm>
          <a:prstGeom prst="rect">
            <a:avLst/>
          </a:prstGeom>
          <a:ln w="12700">
            <a:miter lim="400000"/>
          </a:ln>
        </p:spPr>
      </p:pic>
      <p:sp>
        <p:nvSpPr>
          <p:cNvPr id="1130" name="Example with input and output"/>
          <p:cNvSpPr txBox="1"/>
          <p:nvPr/>
        </p:nvSpPr>
        <p:spPr>
          <a:xfrm>
            <a:off x="8810954" y="3541454"/>
            <a:ext cx="779493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Example with input and output</a:t>
            </a:r>
          </a:p>
        </p:txBody>
      </p:sp>
      <p:sp>
        <p:nvSpPr>
          <p:cNvPr id="1131" name="Taken from the Reading Comprehension dataset introduced by Herman et al, 2015"/>
          <p:cNvSpPr txBox="1"/>
          <p:nvPr/>
        </p:nvSpPr>
        <p:spPr>
          <a:xfrm>
            <a:off x="17207033" y="4171740"/>
            <a:ext cx="6692759" cy="360151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2000"/>
              </a:spcBef>
              <a:defRPr sz="3600"/>
            </a:lvl1pPr>
          </a:lstStyle>
          <a:p>
            <a:pPr/>
            <a:r>
              <a:t>Taken from the Reading Comprehension dataset introduced by Herman et al, 2015</a:t>
            </a:r>
          </a:p>
        </p:txBody>
      </p:sp>
      <p:grpSp>
        <p:nvGrpSpPr>
          <p:cNvPr id="1134" name="Group"/>
          <p:cNvGrpSpPr/>
          <p:nvPr/>
        </p:nvGrpSpPr>
        <p:grpSpPr>
          <a:xfrm>
            <a:off x="16285939" y="9104382"/>
            <a:ext cx="7549703" cy="2108429"/>
            <a:chOff x="0" y="0"/>
            <a:chExt cx="7549701" cy="2108428"/>
          </a:xfrm>
        </p:grpSpPr>
        <p:sp>
          <p:nvSpPr>
            <p:cNvPr id="1132" name="Goal: identify entity that is goes where @placeholder goes"/>
            <p:cNvSpPr txBox="1"/>
            <p:nvPr/>
          </p:nvSpPr>
          <p:spPr>
            <a:xfrm>
              <a:off x="985246" y="-1"/>
              <a:ext cx="6564456" cy="21084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lvl1pPr>
                <a:defRPr>
                  <a:solidFill>
                    <a:schemeClr val="accent1">
                      <a:lumOff val="-13575"/>
                    </a:schemeClr>
                  </a:solidFill>
                </a:defRPr>
              </a:lvl1pPr>
            </a:lstStyle>
            <a:p>
              <a:pPr/>
              <a:r>
                <a:t>Goal: identify entity that is goes where @placeholder goes</a:t>
              </a:r>
            </a:p>
          </p:txBody>
        </p:sp>
        <p:sp>
          <p:nvSpPr>
            <p:cNvPr id="1133" name="Arrow"/>
            <p:cNvSpPr/>
            <p:nvPr/>
          </p:nvSpPr>
          <p:spPr>
            <a:xfrm>
              <a:off x="0" y="720519"/>
              <a:ext cx="1646291" cy="6673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664" y="14256"/>
                  </a:moveTo>
                  <a:lnTo>
                    <a:pt x="10664" y="21600"/>
                  </a:lnTo>
                  <a:lnTo>
                    <a:pt x="0" y="10800"/>
                  </a:lnTo>
                  <a:lnTo>
                    <a:pt x="10664" y="0"/>
                  </a:lnTo>
                  <a:lnTo>
                    <a:pt x="10664" y="7344"/>
                  </a:lnTo>
                  <a:lnTo>
                    <a:pt x="21600" y="7344"/>
                  </a:lnTo>
                  <a:lnTo>
                    <a:pt x="21600" y="14256"/>
                  </a:lnTo>
                  <a:close/>
                </a:path>
              </a:pathLst>
            </a:custGeom>
            <a:solidFill>
              <a:schemeClr val="accent1">
                <a:lumOff val="-13575"/>
              </a:schemeClr>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grpSp>
      <p:grpSp>
        <p:nvGrpSpPr>
          <p:cNvPr id="1137" name="Group"/>
          <p:cNvGrpSpPr/>
          <p:nvPr/>
        </p:nvGrpSpPr>
        <p:grpSpPr>
          <a:xfrm>
            <a:off x="445166" y="4523271"/>
            <a:ext cx="7935724" cy="4992751"/>
            <a:chOff x="0" y="0"/>
            <a:chExt cx="7935723" cy="4992750"/>
          </a:xfrm>
        </p:grpSpPr>
        <p:pic>
          <p:nvPicPr>
            <p:cNvPr id="1135" name="Image" descr="Image"/>
            <p:cNvPicPr>
              <a:picLocks noChangeAspect="1"/>
            </p:cNvPicPr>
            <p:nvPr/>
          </p:nvPicPr>
          <p:blipFill>
            <a:blip r:embed="rId4">
              <a:extLst/>
            </a:blip>
            <a:stretch>
              <a:fillRect/>
            </a:stretch>
          </p:blipFill>
          <p:spPr>
            <a:xfrm>
              <a:off x="0" y="1151920"/>
              <a:ext cx="7935724" cy="3840831"/>
            </a:xfrm>
            <a:prstGeom prst="rect">
              <a:avLst/>
            </a:prstGeom>
            <a:ln w="12700" cap="flat">
              <a:noFill/>
              <a:miter lim="400000"/>
            </a:ln>
            <a:effectLst/>
          </p:spPr>
        </p:pic>
        <p:sp>
          <p:nvSpPr>
            <p:cNvPr id="1136" name="Text describing the problem"/>
            <p:cNvSpPr txBox="1"/>
            <p:nvPr/>
          </p:nvSpPr>
          <p:spPr>
            <a:xfrm>
              <a:off x="596783" y="0"/>
              <a:ext cx="6692759" cy="104835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lvl1pPr algn="l">
                <a:spcBef>
                  <a:spcPts val="2000"/>
                </a:spcBef>
                <a:defRPr sz="3600"/>
              </a:lvl1pPr>
            </a:lstStyle>
            <a:p>
              <a:pPr/>
              <a:r>
                <a:t>Text describing the problem</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34" grpId="2"/>
      <p:bldP build="whole" bldLvl="1" animBg="1" rev="0" advAuto="0" spid="1137" grpId="3"/>
      <p:bldP build="whole" bldLvl="1" animBg="1" rev="0" advAuto="0" spid="1131" grpId="1"/>
    </p:bldLst>
  </p:timing>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9" name="Task definition"/>
          <p:cNvSpPr txBox="1"/>
          <p:nvPr>
            <p:ph type="title"/>
          </p:nvPr>
        </p:nvSpPr>
        <p:spPr>
          <a:prstGeom prst="rect">
            <a:avLst/>
          </a:prstGeom>
        </p:spPr>
        <p:txBody>
          <a:bodyPr/>
          <a:lstStyle/>
          <a:p>
            <a:pPr/>
            <a:r>
              <a:t>Task definition</a:t>
            </a:r>
          </a:p>
        </p:txBody>
      </p:sp>
      <p:sp>
        <p:nvSpPr>
          <p:cNvPr id="1140" name="Dataset is automatically generated…"/>
          <p:cNvSpPr txBox="1"/>
          <p:nvPr>
            <p:ph type="body" sz="quarter" idx="1"/>
          </p:nvPr>
        </p:nvSpPr>
        <p:spPr>
          <a:xfrm>
            <a:off x="570436" y="2804507"/>
            <a:ext cx="6692759" cy="8840392"/>
          </a:xfrm>
          <a:prstGeom prst="rect">
            <a:avLst/>
          </a:prstGeom>
        </p:spPr>
        <p:txBody>
          <a:bodyPr/>
          <a:lstStyle/>
          <a:p>
            <a:pPr>
              <a:spcBef>
                <a:spcPts val="2000"/>
              </a:spcBef>
              <a:defRPr sz="3600"/>
            </a:pPr>
            <a:r>
              <a:t>Dataset is automatically generated</a:t>
            </a:r>
          </a:p>
          <a:p>
            <a:pPr lvl="1" marL="944562" indent="-500062">
              <a:spcBef>
                <a:spcPts val="2000"/>
              </a:spcBef>
              <a:defRPr sz="3600"/>
            </a:pPr>
            <a:r>
              <a:t>Use Google NLP pipeline and get entities and coreference chains</a:t>
            </a:r>
          </a:p>
          <a:p>
            <a:pPr lvl="1" marL="944562" indent="-500062">
              <a:spcBef>
                <a:spcPts val="2000"/>
              </a:spcBef>
              <a:defRPr sz="3600"/>
            </a:pPr>
            <a:r>
              <a:t>Cloze-style (fill in the blank) questions generated by taking sentence from passage and replacing entity reference with @placeholder</a:t>
            </a:r>
          </a:p>
          <a:p>
            <a:pPr lvl="1" marL="944562" indent="-500062">
              <a:spcBef>
                <a:spcPts val="2000"/>
              </a:spcBef>
              <a:defRPr sz="3600"/>
            </a:pPr>
            <a:r>
              <a:t>Data is anonymized (entities are just @entity#)</a:t>
            </a:r>
          </a:p>
        </p:txBody>
      </p:sp>
      <p:sp>
        <p:nvSpPr>
          <p:cNvPr id="11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42"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pic>
        <p:nvPicPr>
          <p:cNvPr id="1143" name="Image" descr="Image"/>
          <p:cNvPicPr>
            <a:picLocks noChangeAspect="1"/>
          </p:cNvPicPr>
          <p:nvPr/>
        </p:nvPicPr>
        <p:blipFill>
          <a:blip r:embed="rId3">
            <a:extLst/>
          </a:blip>
          <a:stretch>
            <a:fillRect/>
          </a:stretch>
        </p:blipFill>
        <p:spPr>
          <a:xfrm>
            <a:off x="8258181" y="4482117"/>
            <a:ext cx="8425381" cy="6613269"/>
          </a:xfrm>
          <a:prstGeom prst="rect">
            <a:avLst/>
          </a:prstGeom>
          <a:ln w="12700">
            <a:miter lim="400000"/>
          </a:ln>
        </p:spPr>
      </p:pic>
      <p:sp>
        <p:nvSpPr>
          <p:cNvPr id="1144" name="Example with input and output"/>
          <p:cNvSpPr txBox="1"/>
          <p:nvPr/>
        </p:nvSpPr>
        <p:spPr>
          <a:xfrm>
            <a:off x="8810954" y="3541454"/>
            <a:ext cx="7794931"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Example with input and output</a:t>
            </a:r>
          </a:p>
        </p:txBody>
      </p:sp>
      <p:sp>
        <p:nvSpPr>
          <p:cNvPr id="1145" name="Taken from the Reading Comprehension dataset introduced by Herman et al, 2015"/>
          <p:cNvSpPr txBox="1"/>
          <p:nvPr/>
        </p:nvSpPr>
        <p:spPr>
          <a:xfrm>
            <a:off x="17207033" y="4171740"/>
            <a:ext cx="6692759" cy="360151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algn="l">
              <a:spcBef>
                <a:spcPts val="2000"/>
              </a:spcBef>
              <a:defRPr sz="3600"/>
            </a:lvl1pPr>
          </a:lstStyle>
          <a:p>
            <a:pPr/>
            <a:r>
              <a:t>Taken from the Reading Comprehension dataset introduced by Herman et al, 2015</a:t>
            </a:r>
          </a:p>
        </p:txBody>
      </p:sp>
      <p:grpSp>
        <p:nvGrpSpPr>
          <p:cNvPr id="1148" name="Group"/>
          <p:cNvGrpSpPr/>
          <p:nvPr/>
        </p:nvGrpSpPr>
        <p:grpSpPr>
          <a:xfrm>
            <a:off x="16285939" y="9104382"/>
            <a:ext cx="7549703" cy="2108429"/>
            <a:chOff x="0" y="0"/>
            <a:chExt cx="7549701" cy="2108428"/>
          </a:xfrm>
        </p:grpSpPr>
        <p:sp>
          <p:nvSpPr>
            <p:cNvPr id="1146" name="Goal: identify entity that is goes where @placeholder goes"/>
            <p:cNvSpPr txBox="1"/>
            <p:nvPr/>
          </p:nvSpPr>
          <p:spPr>
            <a:xfrm>
              <a:off x="985246" y="-1"/>
              <a:ext cx="6564456" cy="21084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lvl1pPr>
                <a:defRPr>
                  <a:solidFill>
                    <a:schemeClr val="accent1">
                      <a:lumOff val="-13575"/>
                    </a:schemeClr>
                  </a:solidFill>
                </a:defRPr>
              </a:lvl1pPr>
            </a:lstStyle>
            <a:p>
              <a:pPr/>
              <a:r>
                <a:t>Goal: identify entity that is goes where @placeholder goes</a:t>
              </a:r>
            </a:p>
          </p:txBody>
        </p:sp>
        <p:sp>
          <p:nvSpPr>
            <p:cNvPr id="1147" name="Arrow"/>
            <p:cNvSpPr/>
            <p:nvPr/>
          </p:nvSpPr>
          <p:spPr>
            <a:xfrm>
              <a:off x="0" y="720519"/>
              <a:ext cx="1646291" cy="66739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664" y="14256"/>
                  </a:moveTo>
                  <a:lnTo>
                    <a:pt x="10664" y="21600"/>
                  </a:lnTo>
                  <a:lnTo>
                    <a:pt x="0" y="10800"/>
                  </a:lnTo>
                  <a:lnTo>
                    <a:pt x="10664" y="0"/>
                  </a:lnTo>
                  <a:lnTo>
                    <a:pt x="10664" y="7344"/>
                  </a:lnTo>
                  <a:lnTo>
                    <a:pt x="21600" y="7344"/>
                  </a:lnTo>
                  <a:lnTo>
                    <a:pt x="21600" y="14256"/>
                  </a:lnTo>
                  <a:close/>
                </a:path>
              </a:pathLst>
            </a:custGeom>
            <a:solidFill>
              <a:schemeClr val="accent1">
                <a:lumOff val="-13575"/>
              </a:schemeClr>
            </a:solidFill>
            <a:ln w="12700" cap="flat">
              <a:noFill/>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0" name="Anonymization"/>
          <p:cNvSpPr txBox="1"/>
          <p:nvPr>
            <p:ph type="title"/>
          </p:nvPr>
        </p:nvSpPr>
        <p:spPr>
          <a:prstGeom prst="rect">
            <a:avLst/>
          </a:prstGeom>
        </p:spPr>
        <p:txBody>
          <a:bodyPr/>
          <a:lstStyle/>
          <a:p>
            <a:pPr/>
            <a:r>
              <a:t>Anonymization</a:t>
            </a:r>
          </a:p>
        </p:txBody>
      </p:sp>
      <p:sp>
        <p:nvSpPr>
          <p:cNvPr id="1151" name="Double-click to edit"/>
          <p:cNvSpPr txBox="1"/>
          <p:nvPr>
            <p:ph type="body" idx="1"/>
          </p:nvPr>
        </p:nvSpPr>
        <p:spPr>
          <a:prstGeom prst="rect">
            <a:avLst/>
          </a:prstGeom>
        </p:spPr>
        <p:txBody>
          <a:bodyPr/>
          <a:lstStyle/>
          <a:p>
            <a:pPr/>
          </a:p>
        </p:txBody>
      </p:sp>
      <p:sp>
        <p:nvSpPr>
          <p:cNvPr id="11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53" name="Image" descr="Image"/>
          <p:cNvPicPr>
            <a:picLocks noChangeAspect="1"/>
          </p:cNvPicPr>
          <p:nvPr/>
        </p:nvPicPr>
        <p:blipFill>
          <a:blip r:embed="rId2">
            <a:extLst/>
          </a:blip>
          <a:stretch>
            <a:fillRect/>
          </a:stretch>
        </p:blipFill>
        <p:spPr>
          <a:xfrm>
            <a:off x="3759024" y="3416300"/>
            <a:ext cx="17205847" cy="7559832"/>
          </a:xfrm>
          <a:prstGeom prst="rect">
            <a:avLst/>
          </a:prstGeom>
          <a:ln w="12700">
            <a:miter lim="400000"/>
          </a:ln>
        </p:spPr>
      </p:pic>
      <p:sp>
        <p:nvSpPr>
          <p:cNvPr id="1154" name="Teaching machines to read and comprehend…"/>
          <p:cNvSpPr txBox="1"/>
          <p:nvPr/>
        </p:nvSpPr>
        <p:spPr>
          <a:xfrm>
            <a:off x="5977266" y="11463549"/>
            <a:ext cx="11714405" cy="112209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Teaching machines to read and comprehend</a:t>
            </a:r>
          </a:p>
          <a:p>
            <a:pPr>
              <a:defRPr i="1" sz="3200">
                <a:solidFill>
                  <a:srgbClr val="5E5E5E"/>
                </a:solidFill>
              </a:defRPr>
            </a:pPr>
            <a:r>
              <a:rPr u="sng">
                <a:hlinkClick r:id="rId3" invalidUrl="" action="" tgtFrame="" tooltip="" history="1" highlightClick="0" endSnd="0"/>
              </a:rPr>
              <a:t>https://arxiv.org/pdf/1506.03340.pdf</a:t>
            </a:r>
            <a:r>
              <a:t> (Hermann et al, NIPS 2015)</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6" name="Approach"/>
          <p:cNvSpPr txBox="1"/>
          <p:nvPr>
            <p:ph type="title"/>
          </p:nvPr>
        </p:nvSpPr>
        <p:spPr>
          <a:prstGeom prst="rect">
            <a:avLst/>
          </a:prstGeom>
        </p:spPr>
        <p:txBody>
          <a:bodyPr/>
          <a:lstStyle/>
          <a:p>
            <a:pPr/>
            <a:r>
              <a:t>Approach</a:t>
            </a:r>
          </a:p>
        </p:txBody>
      </p:sp>
      <p:sp>
        <p:nvSpPr>
          <p:cNvPr id="1157" name="Describe problem again (with math symbols)"/>
          <p:cNvSpPr txBox="1"/>
          <p:nvPr>
            <p:ph type="body" sz="quarter" idx="1"/>
          </p:nvPr>
        </p:nvSpPr>
        <p:spPr>
          <a:xfrm>
            <a:off x="14424169" y="3093535"/>
            <a:ext cx="7143744" cy="2660072"/>
          </a:xfrm>
          <a:prstGeom prst="rect">
            <a:avLst/>
          </a:prstGeom>
        </p:spPr>
        <p:txBody>
          <a:bodyPr/>
          <a:lstStyle>
            <a:lvl1pPr marL="0" indent="0">
              <a:buSzTx/>
              <a:buNone/>
            </a:lvl1pPr>
          </a:lstStyle>
          <a:p>
            <a:pPr/>
            <a:r>
              <a:t>Describe problem again (with math symbols)</a:t>
            </a:r>
          </a:p>
        </p:txBody>
      </p:sp>
      <p:sp>
        <p:nvSpPr>
          <p:cNvPr id="1158"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59"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grpSp>
        <p:nvGrpSpPr>
          <p:cNvPr id="1162" name="Group"/>
          <p:cNvGrpSpPr/>
          <p:nvPr/>
        </p:nvGrpSpPr>
        <p:grpSpPr>
          <a:xfrm>
            <a:off x="13451825" y="6112135"/>
            <a:ext cx="9088431" cy="4994362"/>
            <a:chOff x="0" y="0"/>
            <a:chExt cx="9088430" cy="4994361"/>
          </a:xfrm>
        </p:grpSpPr>
        <p:pic>
          <p:nvPicPr>
            <p:cNvPr id="1160" name="Image" descr="Image"/>
            <p:cNvPicPr>
              <a:picLocks noChangeAspect="1"/>
            </p:cNvPicPr>
            <p:nvPr/>
          </p:nvPicPr>
          <p:blipFill>
            <a:blip r:embed="rId3">
              <a:extLst/>
            </a:blip>
            <a:stretch>
              <a:fillRect/>
            </a:stretch>
          </p:blipFill>
          <p:spPr>
            <a:xfrm>
              <a:off x="59568" y="0"/>
              <a:ext cx="8901216" cy="2127442"/>
            </a:xfrm>
            <a:prstGeom prst="rect">
              <a:avLst/>
            </a:prstGeom>
            <a:ln w="12700" cap="flat">
              <a:noFill/>
              <a:miter lim="400000"/>
            </a:ln>
            <a:effectLst/>
          </p:spPr>
        </p:pic>
        <p:pic>
          <p:nvPicPr>
            <p:cNvPr id="1161" name="Image" descr="Image"/>
            <p:cNvPicPr>
              <a:picLocks noChangeAspect="1"/>
            </p:cNvPicPr>
            <p:nvPr/>
          </p:nvPicPr>
          <p:blipFill>
            <a:blip r:embed="rId4">
              <a:extLst/>
            </a:blip>
            <a:stretch>
              <a:fillRect/>
            </a:stretch>
          </p:blipFill>
          <p:spPr>
            <a:xfrm>
              <a:off x="0" y="2135079"/>
              <a:ext cx="9088431" cy="2859283"/>
            </a:xfrm>
            <a:prstGeom prst="rect">
              <a:avLst/>
            </a:prstGeom>
            <a:ln w="12700" cap="flat">
              <a:noFill/>
              <a:miter lim="400000"/>
            </a:ln>
            <a:effectLst/>
          </p:spPr>
        </p:pic>
      </p:grpSp>
      <p:grpSp>
        <p:nvGrpSpPr>
          <p:cNvPr id="1165" name="Group"/>
          <p:cNvGrpSpPr/>
          <p:nvPr/>
        </p:nvGrpSpPr>
        <p:grpSpPr>
          <a:xfrm>
            <a:off x="1021052" y="3093535"/>
            <a:ext cx="10274234" cy="4171532"/>
            <a:chOff x="0" y="0"/>
            <a:chExt cx="10274232" cy="4171531"/>
          </a:xfrm>
        </p:grpSpPr>
        <p:pic>
          <p:nvPicPr>
            <p:cNvPr id="1163" name="Image" descr="Image"/>
            <p:cNvPicPr>
              <a:picLocks noChangeAspect="1"/>
            </p:cNvPicPr>
            <p:nvPr/>
          </p:nvPicPr>
          <p:blipFill>
            <a:blip r:embed="rId5">
              <a:extLst/>
            </a:blip>
            <a:stretch>
              <a:fillRect/>
            </a:stretch>
          </p:blipFill>
          <p:spPr>
            <a:xfrm>
              <a:off x="0" y="2189797"/>
              <a:ext cx="10274233" cy="1981735"/>
            </a:xfrm>
            <a:prstGeom prst="rect">
              <a:avLst/>
            </a:prstGeom>
            <a:ln w="12700" cap="flat">
              <a:noFill/>
              <a:miter lim="400000"/>
            </a:ln>
            <a:effectLst/>
          </p:spPr>
        </p:pic>
        <p:sp>
          <p:nvSpPr>
            <p:cNvPr id="1164" name="Two approaches presented"/>
            <p:cNvSpPr txBox="1"/>
            <p:nvPr/>
          </p:nvSpPr>
          <p:spPr>
            <a:xfrm>
              <a:off x="1565244" y="0"/>
              <a:ext cx="7143744" cy="17518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lvl1pPr algn="l">
                <a:spcBef>
                  <a:spcPts val="7000"/>
                </a:spcBef>
              </a:lvl1pPr>
            </a:lstStyle>
            <a:p>
              <a:pPr/>
              <a:r>
                <a:t>Two approaches presented</a:t>
              </a:r>
            </a:p>
          </p:txBody>
        </p:sp>
      </p:grpSp>
      <p:sp>
        <p:nvSpPr>
          <p:cNvPr id="1166" name="Features are described for entity-centric classifier"/>
          <p:cNvSpPr txBox="1"/>
          <p:nvPr/>
        </p:nvSpPr>
        <p:spPr>
          <a:xfrm>
            <a:off x="967742" y="8358424"/>
            <a:ext cx="9745491" cy="144802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Features are described for entity-centric classifier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57"/>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1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57" grpId="3"/>
      <p:bldP build="whole" bldLvl="1" animBg="1" rev="0" advAuto="0" spid="1166" grpId="2"/>
      <p:bldP build="whole" bldLvl="1" animBg="1" rev="0" advAuto="0" spid="1165" grpId="1"/>
      <p:bldP build="whole" bldLvl="1" animBg="1" rev="0" advAuto="0" spid="1162" grpId="4"/>
    </p:bldLst>
  </p:timing>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8" name="Model description"/>
          <p:cNvSpPr txBox="1"/>
          <p:nvPr>
            <p:ph type="title"/>
          </p:nvPr>
        </p:nvSpPr>
        <p:spPr>
          <a:prstGeom prst="rect">
            <a:avLst/>
          </a:prstGeom>
        </p:spPr>
        <p:txBody>
          <a:bodyPr/>
          <a:lstStyle/>
          <a:p>
            <a:pPr/>
            <a:r>
              <a:t>Model description</a:t>
            </a:r>
          </a:p>
        </p:txBody>
      </p:sp>
      <p:sp>
        <p:nvSpPr>
          <p:cNvPr id="1169" name="Describe key parts including how it is hooked out to input and how prediction is made"/>
          <p:cNvSpPr txBox="1"/>
          <p:nvPr>
            <p:ph type="body" sz="quarter" idx="1"/>
          </p:nvPr>
        </p:nvSpPr>
        <p:spPr>
          <a:xfrm>
            <a:off x="1221574" y="3166843"/>
            <a:ext cx="7836666" cy="3366805"/>
          </a:xfrm>
          <a:prstGeom prst="rect">
            <a:avLst/>
          </a:prstGeom>
        </p:spPr>
        <p:txBody>
          <a:bodyPr/>
          <a:lstStyle/>
          <a:p>
            <a:pPr/>
            <a:r>
              <a:t>Describe key parts including how it is hooked out to input and how prediction is made</a:t>
            </a:r>
          </a:p>
        </p:txBody>
      </p:sp>
      <p:sp>
        <p:nvSpPr>
          <p:cNvPr id="1170"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71"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grpSp>
        <p:nvGrpSpPr>
          <p:cNvPr id="1174" name="Group"/>
          <p:cNvGrpSpPr/>
          <p:nvPr/>
        </p:nvGrpSpPr>
        <p:grpSpPr>
          <a:xfrm>
            <a:off x="10573397" y="4226078"/>
            <a:ext cx="12427515" cy="6417489"/>
            <a:chOff x="0" y="0"/>
            <a:chExt cx="12427514" cy="6417487"/>
          </a:xfrm>
        </p:grpSpPr>
        <p:pic>
          <p:nvPicPr>
            <p:cNvPr id="1172" name="Image" descr="Image"/>
            <p:cNvPicPr>
              <a:picLocks noChangeAspect="1"/>
            </p:cNvPicPr>
            <p:nvPr/>
          </p:nvPicPr>
          <p:blipFill>
            <a:blip r:embed="rId3">
              <a:extLst/>
            </a:blip>
            <a:stretch>
              <a:fillRect/>
            </a:stretch>
          </p:blipFill>
          <p:spPr>
            <a:xfrm>
              <a:off x="0" y="0"/>
              <a:ext cx="12427515" cy="6417488"/>
            </a:xfrm>
            <a:prstGeom prst="rect">
              <a:avLst/>
            </a:prstGeom>
            <a:ln w="12700" cap="flat">
              <a:noFill/>
              <a:miter lim="400000"/>
            </a:ln>
            <a:effectLst/>
          </p:spPr>
        </p:pic>
        <p:sp>
          <p:nvSpPr>
            <p:cNvPr id="1173" name="Model architecture with input and output"/>
            <p:cNvSpPr txBox="1"/>
            <p:nvPr/>
          </p:nvSpPr>
          <p:spPr>
            <a:xfrm>
              <a:off x="188073" y="220092"/>
              <a:ext cx="5762324" cy="14480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p>
              <a:pPr/>
              <a:r>
                <a:t>Model architecture with input and output</a:t>
              </a:r>
            </a:p>
          </p:txBody>
        </p:sp>
      </p:grpSp>
      <p:grpSp>
        <p:nvGrpSpPr>
          <p:cNvPr id="1177" name="Group"/>
          <p:cNvGrpSpPr/>
          <p:nvPr/>
        </p:nvGrpSpPr>
        <p:grpSpPr>
          <a:xfrm>
            <a:off x="1064403" y="6454766"/>
            <a:ext cx="8151009" cy="4821321"/>
            <a:chOff x="0" y="0"/>
            <a:chExt cx="8151007" cy="4821320"/>
          </a:xfrm>
        </p:grpSpPr>
        <p:pic>
          <p:nvPicPr>
            <p:cNvPr id="1175" name="Image" descr="Image"/>
            <p:cNvPicPr>
              <a:picLocks noChangeAspect="1"/>
            </p:cNvPicPr>
            <p:nvPr/>
          </p:nvPicPr>
          <p:blipFill>
            <a:blip r:embed="rId4">
              <a:extLst/>
            </a:blip>
            <a:stretch>
              <a:fillRect/>
            </a:stretch>
          </p:blipFill>
          <p:spPr>
            <a:xfrm>
              <a:off x="0" y="0"/>
              <a:ext cx="8151008" cy="2281682"/>
            </a:xfrm>
            <a:prstGeom prst="rect">
              <a:avLst/>
            </a:prstGeom>
            <a:ln w="12700" cap="flat">
              <a:noFill/>
              <a:miter lim="400000"/>
            </a:ln>
            <a:effectLst/>
          </p:spPr>
        </p:pic>
        <p:pic>
          <p:nvPicPr>
            <p:cNvPr id="1176" name="Image" descr="Image"/>
            <p:cNvPicPr>
              <a:picLocks noChangeAspect="1"/>
            </p:cNvPicPr>
            <p:nvPr/>
          </p:nvPicPr>
          <p:blipFill>
            <a:blip r:embed="rId5">
              <a:extLst/>
            </a:blip>
            <a:stretch>
              <a:fillRect/>
            </a:stretch>
          </p:blipFill>
          <p:spPr>
            <a:xfrm>
              <a:off x="157171" y="2640560"/>
              <a:ext cx="7836666" cy="2180761"/>
            </a:xfrm>
            <a:prstGeom prst="rect">
              <a:avLst/>
            </a:prstGeom>
            <a:ln w="12700" cap="flat">
              <a:noFill/>
              <a:miter lim="400000"/>
            </a:ln>
            <a:effectLst/>
          </p:spPr>
        </p:pic>
      </p:grpSp>
      <p:sp>
        <p:nvSpPr>
          <p:cNvPr id="1178" name="Symbols are connected"/>
          <p:cNvSpPr txBox="1"/>
          <p:nvPr/>
        </p:nvSpPr>
        <p:spPr>
          <a:xfrm>
            <a:off x="-761142" y="11634966"/>
            <a:ext cx="5762325" cy="144802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r>
              <a:t>Symbols are connected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78" grpId="1"/>
      <p:bldP build="whole" bldLvl="1" animBg="1" rev="0" advAuto="0" spid="1174" grpId="2"/>
    </p:bldLst>
  </p:timing>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0" name="What external software / code was used…"/>
          <p:cNvSpPr txBox="1"/>
          <p:nvPr>
            <p:ph type="body" sz="quarter" idx="1"/>
          </p:nvPr>
        </p:nvSpPr>
        <p:spPr>
          <a:xfrm>
            <a:off x="1670635" y="6813354"/>
            <a:ext cx="8061518" cy="4320567"/>
          </a:xfrm>
          <a:prstGeom prst="rect">
            <a:avLst/>
          </a:prstGeom>
        </p:spPr>
        <p:txBody>
          <a:bodyPr anchor="t"/>
          <a:lstStyle/>
          <a:p>
            <a:pPr>
              <a:spcBef>
                <a:spcPts val="2000"/>
              </a:spcBef>
            </a:pPr>
            <a:r>
              <a:t>What external software / code was used</a:t>
            </a:r>
          </a:p>
          <a:p>
            <a:pPr>
              <a:spcBef>
                <a:spcPts val="2000"/>
              </a:spcBef>
            </a:pPr>
            <a:r>
              <a:t>Why was it used?</a:t>
            </a:r>
          </a:p>
        </p:txBody>
      </p:sp>
      <p:sp>
        <p:nvSpPr>
          <p:cNvPr id="1181"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82" name="Image" descr="Image"/>
          <p:cNvPicPr>
            <a:picLocks noChangeAspect="1"/>
          </p:cNvPicPr>
          <p:nvPr/>
        </p:nvPicPr>
        <p:blipFill>
          <a:blip r:embed="rId2">
            <a:extLst/>
          </a:blip>
          <a:stretch>
            <a:fillRect/>
          </a:stretch>
        </p:blipFill>
        <p:spPr>
          <a:xfrm>
            <a:off x="11428545" y="5331363"/>
            <a:ext cx="8061518" cy="6815165"/>
          </a:xfrm>
          <a:prstGeom prst="rect">
            <a:avLst/>
          </a:prstGeom>
          <a:ln w="12700">
            <a:miter lim="400000"/>
          </a:ln>
        </p:spPr>
      </p:pic>
      <p:sp>
        <p:nvSpPr>
          <p:cNvPr id="1183" name="Training Details (for entity-centric model)"/>
          <p:cNvSpPr txBox="1"/>
          <p:nvPr/>
        </p:nvSpPr>
        <p:spPr>
          <a:xfrm>
            <a:off x="10351756" y="3617200"/>
            <a:ext cx="10215094"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Training Details (for entity-centric model)</a:t>
            </a:r>
          </a:p>
        </p:txBody>
      </p:sp>
      <p:sp>
        <p:nvSpPr>
          <p:cNvPr id="1184" name="Provide implementation and training details"/>
          <p:cNvSpPr txBox="1"/>
          <p:nvPr>
            <p:ph type="title"/>
          </p:nvPr>
        </p:nvSpPr>
        <p:spPr>
          <a:xfrm>
            <a:off x="3316413" y="357187"/>
            <a:ext cx="17751174" cy="3036095"/>
          </a:xfrm>
          <a:prstGeom prst="rect">
            <a:avLst/>
          </a:prstGeom>
        </p:spPr>
        <p:txBody>
          <a:bodyPr/>
          <a:lstStyle/>
          <a:p>
            <a:pPr/>
            <a:r>
              <a:t>Provide implementation and training details</a:t>
            </a: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6" name="Vocabulary size, UNK handling…"/>
          <p:cNvSpPr txBox="1"/>
          <p:nvPr>
            <p:ph type="body" sz="quarter" idx="1"/>
          </p:nvPr>
        </p:nvSpPr>
        <p:spPr>
          <a:xfrm>
            <a:off x="894139" y="5175169"/>
            <a:ext cx="7625552" cy="7501753"/>
          </a:xfrm>
          <a:prstGeom prst="rect">
            <a:avLst/>
          </a:prstGeom>
        </p:spPr>
        <p:txBody>
          <a:bodyPr anchor="t"/>
          <a:lstStyle/>
          <a:p>
            <a:pPr>
              <a:spcBef>
                <a:spcPts val="2000"/>
              </a:spcBef>
              <a:defRPr sz="3200"/>
            </a:pPr>
            <a:r>
              <a:t>Vocabulary size, UNK handling</a:t>
            </a:r>
          </a:p>
          <a:p>
            <a:pPr>
              <a:spcBef>
                <a:spcPts val="2000"/>
              </a:spcBef>
              <a:defRPr sz="3200"/>
            </a:pPr>
            <a:r>
              <a:t>Word embeddings</a:t>
            </a:r>
          </a:p>
          <a:p>
            <a:pPr>
              <a:spcBef>
                <a:spcPts val="2000"/>
              </a:spcBef>
              <a:defRPr sz="3200"/>
            </a:pPr>
            <a:r>
              <a:t>Parameter initialization</a:t>
            </a:r>
          </a:p>
          <a:p>
            <a:pPr>
              <a:spcBef>
                <a:spcPts val="2000"/>
              </a:spcBef>
              <a:defRPr sz="3200"/>
            </a:pPr>
            <a:r>
              <a:t>Dimensions (LSTM hidden state, word embeddings)</a:t>
            </a:r>
          </a:p>
          <a:p>
            <a:pPr>
              <a:spcBef>
                <a:spcPts val="2000"/>
              </a:spcBef>
              <a:defRPr sz="3200"/>
            </a:pPr>
            <a:r>
              <a:t>Optimizer: type, learning rate, mini-batch size, dropout</a:t>
            </a:r>
          </a:p>
          <a:p>
            <a:pPr>
              <a:spcBef>
                <a:spcPts val="2000"/>
              </a:spcBef>
              <a:defRPr sz="3200"/>
            </a:pPr>
            <a:r>
              <a:t>Number of epochs trained, how the “best” model was selected</a:t>
            </a:r>
          </a:p>
          <a:p>
            <a:pPr>
              <a:spcBef>
                <a:spcPts val="2000"/>
              </a:spcBef>
              <a:defRPr sz="3200"/>
            </a:pPr>
            <a:r>
              <a:t>Compute resource uses (GPU type, runtime)</a:t>
            </a:r>
          </a:p>
        </p:txBody>
      </p:sp>
      <p:sp>
        <p:nvSpPr>
          <p:cNvPr id="1187"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88" name="Image" descr="Image"/>
          <p:cNvPicPr>
            <a:picLocks noChangeAspect="1"/>
          </p:cNvPicPr>
          <p:nvPr/>
        </p:nvPicPr>
        <p:blipFill>
          <a:blip r:embed="rId2">
            <a:extLst/>
          </a:blip>
          <a:stretch>
            <a:fillRect/>
          </a:stretch>
        </p:blipFill>
        <p:spPr>
          <a:xfrm>
            <a:off x="8531658" y="5923441"/>
            <a:ext cx="7961464" cy="5813964"/>
          </a:xfrm>
          <a:prstGeom prst="rect">
            <a:avLst/>
          </a:prstGeom>
          <a:ln w="12700">
            <a:miter lim="400000"/>
          </a:ln>
        </p:spPr>
      </p:pic>
      <p:pic>
        <p:nvPicPr>
          <p:cNvPr id="1189" name="Image" descr="Image"/>
          <p:cNvPicPr>
            <a:picLocks noChangeAspect="1"/>
          </p:cNvPicPr>
          <p:nvPr/>
        </p:nvPicPr>
        <p:blipFill>
          <a:blip r:embed="rId3">
            <a:extLst/>
          </a:blip>
          <a:stretch>
            <a:fillRect/>
          </a:stretch>
        </p:blipFill>
        <p:spPr>
          <a:xfrm>
            <a:off x="16549996" y="5923441"/>
            <a:ext cx="7190330" cy="5813964"/>
          </a:xfrm>
          <a:prstGeom prst="rect">
            <a:avLst/>
          </a:prstGeom>
          <a:ln w="12700">
            <a:miter lim="400000"/>
          </a:ln>
        </p:spPr>
      </p:pic>
      <p:sp>
        <p:nvSpPr>
          <p:cNvPr id="1190" name="Training Details (for NN model)"/>
          <p:cNvSpPr txBox="1"/>
          <p:nvPr/>
        </p:nvSpPr>
        <p:spPr>
          <a:xfrm>
            <a:off x="10479762" y="3800155"/>
            <a:ext cx="7741286"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Training Details (for NN model)</a:t>
            </a:r>
          </a:p>
        </p:txBody>
      </p:sp>
      <p:sp>
        <p:nvSpPr>
          <p:cNvPr id="1191" name="Provide implementation and training details"/>
          <p:cNvSpPr txBox="1"/>
          <p:nvPr>
            <p:ph type="title"/>
          </p:nvPr>
        </p:nvSpPr>
        <p:spPr>
          <a:xfrm>
            <a:off x="3316413" y="357187"/>
            <a:ext cx="17751174" cy="3036095"/>
          </a:xfrm>
          <a:prstGeom prst="rect">
            <a:avLst/>
          </a:prstGeom>
        </p:spPr>
        <p:txBody>
          <a:bodyPr/>
          <a:lstStyle/>
          <a:p>
            <a:pPr/>
            <a:r>
              <a:t>Provide implementation and training details</a:t>
            </a:r>
          </a:p>
        </p:txBody>
      </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3" name="Organize hyper parameters in a table if appropriate"/>
          <p:cNvSpPr txBox="1"/>
          <p:nvPr>
            <p:ph type="body" sz="quarter" idx="1"/>
          </p:nvPr>
        </p:nvSpPr>
        <p:spPr>
          <a:xfrm>
            <a:off x="433605" y="2812550"/>
            <a:ext cx="5531129" cy="8840391"/>
          </a:xfrm>
          <a:prstGeom prst="rect">
            <a:avLst/>
          </a:prstGeom>
        </p:spPr>
        <p:txBody>
          <a:bodyPr/>
          <a:lstStyle>
            <a:lvl1pPr marL="0" indent="0">
              <a:buSzTx/>
              <a:buNone/>
            </a:lvl1pPr>
          </a:lstStyle>
          <a:p>
            <a:pPr/>
            <a:r>
              <a:t>Organize hyper parameters in a table if appropriate</a:t>
            </a:r>
          </a:p>
        </p:txBody>
      </p:sp>
      <p:sp>
        <p:nvSpPr>
          <p:cNvPr id="1194"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95" name="Image" descr="Image"/>
          <p:cNvPicPr>
            <a:picLocks noChangeAspect="1"/>
          </p:cNvPicPr>
          <p:nvPr/>
        </p:nvPicPr>
        <p:blipFill>
          <a:blip r:embed="rId2">
            <a:extLst/>
          </a:blip>
          <a:stretch>
            <a:fillRect/>
          </a:stretch>
        </p:blipFill>
        <p:spPr>
          <a:xfrm>
            <a:off x="5945915" y="3970213"/>
            <a:ext cx="14198601" cy="7340601"/>
          </a:xfrm>
          <a:prstGeom prst="rect">
            <a:avLst/>
          </a:prstGeom>
          <a:ln w="12700">
            <a:miter lim="400000"/>
          </a:ln>
        </p:spPr>
      </p:pic>
      <p:sp>
        <p:nvSpPr>
          <p:cNvPr id="1196" name="On the stability of fine-tuning BERT: Misconceptions, explanations, and strong baselines…"/>
          <p:cNvSpPr txBox="1"/>
          <p:nvPr/>
        </p:nvSpPr>
        <p:spPr>
          <a:xfrm>
            <a:off x="4180471" y="11887744"/>
            <a:ext cx="1602305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On the stability of fine-tuning BERT: Misconceptions, explanations, and strong baselines</a:t>
            </a:r>
          </a:p>
          <a:p>
            <a:pPr>
              <a:defRPr i="1" sz="3200">
                <a:solidFill>
                  <a:srgbClr val="5E5E5E"/>
                </a:solidFill>
              </a:defRPr>
            </a:pPr>
            <a:r>
              <a:rPr u="sng">
                <a:hlinkClick r:id="rId3" invalidUrl="" action="" tgtFrame="" tooltip="" history="1" highlightClick="0" endSnd="0"/>
              </a:rPr>
              <a:t>https://arxiv.org/pdf/2006.04884v3.pdf</a:t>
            </a:r>
            <a:r>
              <a:t> (Mosbach et al, ICLR 2021)</a:t>
            </a:r>
          </a:p>
        </p:txBody>
      </p:sp>
      <p:sp>
        <p:nvSpPr>
          <p:cNvPr id="1197" name="Provide implementation and training details"/>
          <p:cNvSpPr txBox="1"/>
          <p:nvPr>
            <p:ph type="title"/>
          </p:nvPr>
        </p:nvSpPr>
        <p:spPr>
          <a:xfrm>
            <a:off x="3316413" y="357187"/>
            <a:ext cx="17751174" cy="3036095"/>
          </a:xfrm>
          <a:prstGeom prst="rect">
            <a:avLst/>
          </a:prstGeom>
        </p:spPr>
        <p:txBody>
          <a:bodyPr/>
          <a:lstStyle/>
          <a:p>
            <a:pPr/>
            <a:r>
              <a:t>Provide implementation and training details</a:t>
            </a:r>
          </a:p>
        </p:txBody>
      </p:sp>
    </p:spTree>
  </p:cSld>
  <p:clrMapOvr>
    <a:masterClrMapping/>
  </p:clrMapOvr>
  <p:transition xmlns:p14="http://schemas.microsoft.com/office/powerpoint/2010/main" spd="med" advClick="1"/>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9" name="Provide data statistics"/>
          <p:cNvSpPr txBox="1"/>
          <p:nvPr>
            <p:ph type="title"/>
          </p:nvPr>
        </p:nvSpPr>
        <p:spPr>
          <a:prstGeom prst="rect">
            <a:avLst/>
          </a:prstGeom>
        </p:spPr>
        <p:txBody>
          <a:bodyPr/>
          <a:lstStyle/>
          <a:p>
            <a:pPr/>
            <a:r>
              <a:t>Provide data statistics</a:t>
            </a:r>
          </a:p>
        </p:txBody>
      </p:sp>
      <p:sp>
        <p:nvSpPr>
          <p:cNvPr id="1200" name="Statistics about what goes into train/val/test…"/>
          <p:cNvSpPr txBox="1"/>
          <p:nvPr>
            <p:ph type="body" sz="half" idx="1"/>
          </p:nvPr>
        </p:nvSpPr>
        <p:spPr>
          <a:xfrm>
            <a:off x="1019497" y="3575953"/>
            <a:ext cx="7756791" cy="8840392"/>
          </a:xfrm>
          <a:prstGeom prst="rect">
            <a:avLst/>
          </a:prstGeom>
        </p:spPr>
        <p:txBody>
          <a:bodyPr/>
          <a:lstStyle/>
          <a:p>
            <a:pPr/>
            <a:r>
              <a:t>Statistics about what goes into train/val/test</a:t>
            </a:r>
          </a:p>
          <a:p>
            <a:pPr/>
            <a:r>
              <a:t>NLP specific statistics (number of tokens, sentences, unique words, etc)</a:t>
            </a:r>
          </a:p>
        </p:txBody>
      </p:sp>
      <p:sp>
        <p:nvSpPr>
          <p:cNvPr id="1201"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02"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pic>
        <p:nvPicPr>
          <p:cNvPr id="1203" name="Image" descr="Image"/>
          <p:cNvPicPr>
            <a:picLocks noChangeAspect="1"/>
          </p:cNvPicPr>
          <p:nvPr/>
        </p:nvPicPr>
        <p:blipFill>
          <a:blip r:embed="rId3">
            <a:extLst/>
          </a:blip>
          <a:stretch>
            <a:fillRect/>
          </a:stretch>
        </p:blipFill>
        <p:spPr>
          <a:xfrm>
            <a:off x="9386415" y="3408450"/>
            <a:ext cx="13397135" cy="8012435"/>
          </a:xfrm>
          <a:prstGeom prst="rect">
            <a:avLst/>
          </a:prstGeom>
          <a:ln w="12700">
            <a:miter lim="400000"/>
          </a:ln>
        </p:spPr>
      </p:pic>
    </p:spTree>
  </p:cSld>
  <p:clrMapOvr>
    <a:masterClrMapping/>
  </p:clrMapOvr>
  <p:transition xmlns:p14="http://schemas.microsoft.com/office/powerpoint/2010/main" spd="med" advClick="1"/>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5" name="Summarize your results in tables"/>
          <p:cNvSpPr txBox="1"/>
          <p:nvPr>
            <p:ph type="title"/>
          </p:nvPr>
        </p:nvSpPr>
        <p:spPr>
          <a:xfrm>
            <a:off x="4387453" y="357187"/>
            <a:ext cx="15609094" cy="2360266"/>
          </a:xfrm>
          <a:prstGeom prst="rect">
            <a:avLst/>
          </a:prstGeom>
        </p:spPr>
        <p:txBody>
          <a:bodyPr/>
          <a:lstStyle/>
          <a:p>
            <a:pPr/>
            <a:r>
              <a:t>Summarize your results in tables</a:t>
            </a:r>
          </a:p>
        </p:txBody>
      </p:sp>
      <p:sp>
        <p:nvSpPr>
          <p:cNvPr id="1206"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210" name="Group"/>
          <p:cNvGrpSpPr/>
          <p:nvPr/>
        </p:nvGrpSpPr>
        <p:grpSpPr>
          <a:xfrm>
            <a:off x="4040285" y="3080894"/>
            <a:ext cx="18262044" cy="7554212"/>
            <a:chOff x="0" y="0"/>
            <a:chExt cx="18262043" cy="7554210"/>
          </a:xfrm>
        </p:grpSpPr>
        <p:pic>
          <p:nvPicPr>
            <p:cNvPr id="1207" name="Image" descr="Image"/>
            <p:cNvPicPr>
              <a:picLocks noChangeAspect="1"/>
            </p:cNvPicPr>
            <p:nvPr/>
          </p:nvPicPr>
          <p:blipFill>
            <a:blip r:embed="rId2">
              <a:extLst/>
            </a:blip>
            <a:stretch>
              <a:fillRect/>
            </a:stretch>
          </p:blipFill>
          <p:spPr>
            <a:xfrm>
              <a:off x="2110689" y="0"/>
              <a:ext cx="16151355" cy="7554211"/>
            </a:xfrm>
            <a:prstGeom prst="rect">
              <a:avLst/>
            </a:prstGeom>
            <a:ln w="12700" cap="flat">
              <a:noFill/>
              <a:miter lim="400000"/>
            </a:ln>
            <a:effectLst/>
          </p:spPr>
        </p:pic>
        <p:sp>
          <p:nvSpPr>
            <p:cNvPr id="1208" name="(Hermann…"/>
            <p:cNvSpPr txBox="1"/>
            <p:nvPr/>
          </p:nvSpPr>
          <p:spPr>
            <a:xfrm>
              <a:off x="293150" y="2438422"/>
              <a:ext cx="3062994" cy="8811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p>
              <a:pPr algn="l" defTabSz="457200">
                <a:lnSpc>
                  <a:spcPct val="117999"/>
                </a:lnSpc>
                <a:defRPr sz="2200"/>
              </a:pPr>
              <a:r>
                <a:t>(Hermann</a:t>
              </a:r>
            </a:p>
            <a:p>
              <a:pPr algn="l" defTabSz="457200">
                <a:lnSpc>
                  <a:spcPct val="117999"/>
                </a:lnSpc>
                <a:defRPr sz="2200"/>
              </a:pPr>
              <a:r>
                <a:t>et al., 2015) </a:t>
              </a:r>
            </a:p>
          </p:txBody>
        </p:sp>
        <p:sp>
          <p:nvSpPr>
            <p:cNvPr id="1209" name="(Hill et al., 2016)"/>
            <p:cNvSpPr txBox="1"/>
            <p:nvPr/>
          </p:nvSpPr>
          <p:spPr>
            <a:xfrm>
              <a:off x="0" y="4863790"/>
              <a:ext cx="2751173" cy="4779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lvl1pPr algn="l" defTabSz="457200">
                <a:lnSpc>
                  <a:spcPct val="117999"/>
                </a:lnSpc>
                <a:defRPr sz="2200"/>
              </a:lvl1pPr>
            </a:lstStyle>
            <a:p>
              <a:pPr/>
              <a:r>
                <a:t>(Hill et al., 2016) </a:t>
              </a:r>
            </a:p>
          </p:txBody>
        </p:sp>
      </p:grpSp>
      <p:sp>
        <p:nvSpPr>
          <p:cNvPr id="1211" name="Ranking classifier with decision forests…"/>
          <p:cNvSpPr txBox="1"/>
          <p:nvPr/>
        </p:nvSpPr>
        <p:spPr>
          <a:xfrm>
            <a:off x="586036" y="8977072"/>
            <a:ext cx="5387718" cy="174893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defTabSz="457200">
              <a:lnSpc>
                <a:spcPct val="117999"/>
              </a:lnSpc>
              <a:defRPr sz="3200"/>
            </a:pPr>
            <a:r>
              <a:t>Ranking classifier with decision forests</a:t>
            </a:r>
          </a:p>
          <a:p>
            <a:pPr algn="l" defTabSz="457200">
              <a:lnSpc>
                <a:spcPct val="117999"/>
              </a:lnSpc>
              <a:defRPr sz="3200"/>
            </a:pPr>
            <a:r>
              <a:t>Careful feature selection</a:t>
            </a:r>
          </a:p>
        </p:txBody>
      </p:sp>
      <p:grpSp>
        <p:nvGrpSpPr>
          <p:cNvPr id="1214" name="Group"/>
          <p:cNvGrpSpPr/>
          <p:nvPr/>
        </p:nvGrpSpPr>
        <p:grpSpPr>
          <a:xfrm>
            <a:off x="6280536" y="6195650"/>
            <a:ext cx="15892232" cy="6816611"/>
            <a:chOff x="0" y="0"/>
            <a:chExt cx="15892231" cy="6816610"/>
          </a:xfrm>
        </p:grpSpPr>
        <p:sp>
          <p:nvSpPr>
            <p:cNvPr id="1212" name="NN Model is similar to Attentive Reader, compared to Attentive Reader…"/>
            <p:cNvSpPr txBox="1"/>
            <p:nvPr/>
          </p:nvSpPr>
          <p:spPr>
            <a:xfrm>
              <a:off x="232501" y="4500255"/>
              <a:ext cx="13038282" cy="23163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spAutoFit/>
            </a:bodyPr>
            <a:lstStyle/>
            <a:p>
              <a:pPr algn="l" defTabSz="457200">
                <a:lnSpc>
                  <a:spcPct val="117999"/>
                </a:lnSpc>
                <a:defRPr sz="3200"/>
              </a:pPr>
              <a:r>
                <a:t>NN Model is similar to Attentive Reader, compared to Attentive Reader</a:t>
              </a:r>
            </a:p>
            <a:p>
              <a:pPr marL="305593" indent="-305593" algn="l" defTabSz="457200">
                <a:lnSpc>
                  <a:spcPct val="117999"/>
                </a:lnSpc>
                <a:buSzPct val="145000"/>
                <a:buChar char="-"/>
                <a:defRPr sz="3200"/>
              </a:pPr>
              <a:r>
                <a:t>Use bilinear attention instead of tanh layer</a:t>
              </a:r>
            </a:p>
            <a:p>
              <a:pPr marL="305593" indent="-305593" algn="l" defTabSz="457200">
                <a:lnSpc>
                  <a:spcPct val="117999"/>
                </a:lnSpc>
                <a:buSzPct val="145000"/>
                <a:buChar char="-"/>
                <a:defRPr sz="3200"/>
              </a:pPr>
              <a:r>
                <a:t>Simpler model (only use weights contextual embeddings, don’t classify over all vocabulary but only words that appear in passage)</a:t>
              </a:r>
            </a:p>
          </p:txBody>
        </p:sp>
        <p:sp>
          <p:nvSpPr>
            <p:cNvPr id="1213" name="Rectangle"/>
            <p:cNvSpPr/>
            <p:nvPr/>
          </p:nvSpPr>
          <p:spPr>
            <a:xfrm>
              <a:off x="0" y="0"/>
              <a:ext cx="15892232" cy="611729"/>
            </a:xfrm>
            <a:prstGeom prst="rect">
              <a:avLst/>
            </a:prstGeom>
            <a:noFill/>
            <a:ln w="63500" cap="flat">
              <a:solidFill>
                <a:srgbClr val="D6D5D5"/>
              </a:solidFill>
              <a:prstDash val="solid"/>
              <a:miter lim="400000"/>
            </a:ln>
            <a:effectLst/>
          </p:spPr>
          <p:txBody>
            <a:bodyPr wrap="square" lIns="71437" tIns="71437" rIns="71437" bIns="71437" numCol="1" anchor="ctr">
              <a:noAutofit/>
            </a:bodyPr>
            <a:lstStyle/>
            <a:p>
              <a:pPr>
                <a:defRPr sz="3000">
                  <a:solidFill>
                    <a:srgbClr val="FFFFFF"/>
                  </a:solidFill>
                  <a:latin typeface="+mn-lt"/>
                  <a:ea typeface="+mn-ea"/>
                  <a:cs typeface="+mn-cs"/>
                  <a:sym typeface="Helvetica Neue Medium"/>
                </a:defRPr>
              </a:pPr>
            </a:p>
          </p:txBody>
        </p:sp>
      </p:grpSp>
      <p:sp>
        <p:nvSpPr>
          <p:cNvPr id="1215" name="Rectangle"/>
          <p:cNvSpPr/>
          <p:nvPr/>
        </p:nvSpPr>
        <p:spPr>
          <a:xfrm>
            <a:off x="6407536" y="9234096"/>
            <a:ext cx="15892232" cy="1234888"/>
          </a:xfrm>
          <a:prstGeom prst="rect">
            <a:avLst/>
          </a:prstGeom>
          <a:ln w="63500">
            <a:solidFill>
              <a:schemeClr val="accent4">
                <a:hueOff val="-1081314"/>
                <a:satOff val="4338"/>
                <a:lumOff val="-8931"/>
              </a:schemeClr>
            </a:solidFill>
            <a:miter lim="400000"/>
          </a:ln>
        </p:spPr>
        <p:txBody>
          <a:bodyPr lIns="71437" tIns="71437" rIns="71437" bIns="71437" anchor="ctr"/>
          <a:lstStyle/>
          <a:p>
            <a:pPr>
              <a:defRPr sz="3000">
                <a:solidFill>
                  <a:srgbClr val="FFFFFF"/>
                </a:solidFill>
                <a:latin typeface="+mn-lt"/>
                <a:ea typeface="+mn-ea"/>
                <a:cs typeface="+mn-cs"/>
                <a:sym typeface="Helvetica Neue Medium"/>
              </a:defRPr>
            </a:pPr>
          </a:p>
        </p:txBody>
      </p:sp>
      <p:sp>
        <p:nvSpPr>
          <p:cNvPr id="1216" name="Describe key findings in the text"/>
          <p:cNvSpPr txBox="1"/>
          <p:nvPr/>
        </p:nvSpPr>
        <p:spPr>
          <a:xfrm>
            <a:off x="476433" y="3445443"/>
            <a:ext cx="5606924" cy="156408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l" defTabSz="457200">
              <a:lnSpc>
                <a:spcPct val="117999"/>
              </a:lnSpc>
            </a:lvl1pPr>
          </a:lstStyle>
          <a:p>
            <a:pPr/>
            <a:r>
              <a:t>Describe key findings in the text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2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2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14" grpId="4"/>
      <p:bldP build="whole" bldLvl="1" animBg="1" rev="0" advAuto="0" spid="1215" grpId="2"/>
      <p:bldP build="whole" bldLvl="1" animBg="1" rev="0" advAuto="0" spid="1211" grpId="3"/>
      <p:bldP build="whole" bldLvl="1" animBg="1" rev="0" advAuto="0" spid="1216" grpId="1"/>
    </p:bldLst>
  </p:timing>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8" name="Analyzing your results"/>
          <p:cNvSpPr txBox="1"/>
          <p:nvPr>
            <p:ph type="title"/>
          </p:nvPr>
        </p:nvSpPr>
        <p:spPr>
          <a:xfrm>
            <a:off x="4208597" y="5126673"/>
            <a:ext cx="15609095" cy="3036095"/>
          </a:xfrm>
          <a:prstGeom prst="rect">
            <a:avLst/>
          </a:prstGeom>
        </p:spPr>
        <p:txBody>
          <a:bodyPr/>
          <a:lstStyle>
            <a:lvl1pPr>
              <a:defRPr sz="8400"/>
            </a:lvl1pPr>
          </a:lstStyle>
          <a:p>
            <a:pPr/>
            <a:r>
              <a:t>Analyzing your results</a:t>
            </a:r>
          </a:p>
        </p:txBody>
      </p:sp>
      <p:sp>
        <p:nvSpPr>
          <p:cNvPr id="1219"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1" name="Conduct ablation studies"/>
          <p:cNvSpPr txBox="1"/>
          <p:nvPr>
            <p:ph type="title"/>
          </p:nvPr>
        </p:nvSpPr>
        <p:spPr>
          <a:prstGeom prst="rect">
            <a:avLst/>
          </a:prstGeom>
        </p:spPr>
        <p:txBody>
          <a:bodyPr/>
          <a:lstStyle/>
          <a:p>
            <a:pPr/>
            <a:r>
              <a:t>Conduct ablation studies</a:t>
            </a:r>
          </a:p>
        </p:txBody>
      </p:sp>
      <p:sp>
        <p:nvSpPr>
          <p:cNvPr id="1222" name="If classical classifier (Naive Bayes, logistic regression), do feature ablation to see how important is each feature…"/>
          <p:cNvSpPr txBox="1"/>
          <p:nvPr>
            <p:ph type="body" sz="quarter" idx="1"/>
          </p:nvPr>
        </p:nvSpPr>
        <p:spPr>
          <a:xfrm>
            <a:off x="2276867" y="3956132"/>
            <a:ext cx="8516308" cy="7751801"/>
          </a:xfrm>
          <a:prstGeom prst="rect">
            <a:avLst/>
          </a:prstGeom>
        </p:spPr>
        <p:txBody>
          <a:bodyPr/>
          <a:lstStyle/>
          <a:p>
            <a:pPr marL="605075" indent="-605075" defTabSz="813315">
              <a:spcBef>
                <a:spcPts val="6900"/>
              </a:spcBef>
              <a:defRPr sz="4356"/>
            </a:pPr>
            <a:r>
              <a:t>If classical classifier (Naive Bayes, logistic regression), do feature ablation to see how important is each feature</a:t>
            </a:r>
          </a:p>
          <a:p>
            <a:pPr marL="605075" indent="-605075" defTabSz="813315">
              <a:spcBef>
                <a:spcPts val="6900"/>
              </a:spcBef>
              <a:defRPr sz="4356"/>
            </a:pPr>
            <a:r>
              <a:t>If neural network with different components, ablate components.</a:t>
            </a:r>
          </a:p>
          <a:p>
            <a:pPr marL="605075" indent="-605075" defTabSz="813315">
              <a:spcBef>
                <a:spcPts val="6900"/>
              </a:spcBef>
              <a:defRPr sz="4356"/>
            </a:pPr>
            <a:r>
              <a:t>If loss is combination of terms, ablate loss terms.</a:t>
            </a:r>
          </a:p>
        </p:txBody>
      </p:sp>
      <p:sp>
        <p:nvSpPr>
          <p:cNvPr id="1223"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24"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pic>
        <p:nvPicPr>
          <p:cNvPr id="1225" name="Image" descr="Image"/>
          <p:cNvPicPr>
            <a:picLocks noChangeAspect="1"/>
          </p:cNvPicPr>
          <p:nvPr/>
        </p:nvPicPr>
        <p:blipFill>
          <a:blip r:embed="rId3">
            <a:extLst/>
          </a:blip>
          <a:stretch>
            <a:fillRect/>
          </a:stretch>
        </p:blipFill>
        <p:spPr>
          <a:xfrm>
            <a:off x="11281942" y="3893098"/>
            <a:ext cx="10127740" cy="7751801"/>
          </a:xfrm>
          <a:prstGeom prst="rect">
            <a:avLst/>
          </a:prstGeom>
          <a:ln w="12700">
            <a:miter lim="400000"/>
          </a:ln>
        </p:spPr>
      </p:pic>
      <p:pic>
        <p:nvPicPr>
          <p:cNvPr id="1226" name="Image" descr="Image"/>
          <p:cNvPicPr>
            <a:picLocks noChangeAspect="1"/>
          </p:cNvPicPr>
          <p:nvPr/>
        </p:nvPicPr>
        <p:blipFill>
          <a:blip r:embed="rId4">
            <a:extLst/>
          </a:blip>
          <a:stretch>
            <a:fillRect/>
          </a:stretch>
        </p:blipFill>
        <p:spPr>
          <a:xfrm>
            <a:off x="18278527" y="309320"/>
            <a:ext cx="3526684" cy="3601719"/>
          </a:xfrm>
          <a:prstGeom prst="rect">
            <a:avLst/>
          </a:prstGeom>
          <a:ln w="12700">
            <a:miter lim="400000"/>
          </a:ln>
        </p:spPr>
      </p:pic>
      <p:sp>
        <p:nvSpPr>
          <p:cNvPr id="1227" name="to ablate = to remove"/>
          <p:cNvSpPr txBox="1"/>
          <p:nvPr/>
        </p:nvSpPr>
        <p:spPr>
          <a:xfrm>
            <a:off x="9222250" y="2422638"/>
            <a:ext cx="5490439"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to ablate = to remove</a:t>
            </a:r>
          </a:p>
        </p:txBody>
      </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9" name="Perform data analysis"/>
          <p:cNvSpPr txBox="1"/>
          <p:nvPr>
            <p:ph type="title"/>
          </p:nvPr>
        </p:nvSpPr>
        <p:spPr>
          <a:prstGeom prst="rect">
            <a:avLst/>
          </a:prstGeom>
        </p:spPr>
        <p:txBody>
          <a:bodyPr/>
          <a:lstStyle/>
          <a:p>
            <a:pPr/>
            <a:r>
              <a:t>Perform data analysis</a:t>
            </a:r>
          </a:p>
        </p:txBody>
      </p:sp>
      <p:sp>
        <p:nvSpPr>
          <p:cNvPr id="1230" name="Answerable categories:…"/>
          <p:cNvSpPr txBox="1"/>
          <p:nvPr>
            <p:ph type="body" sz="half" idx="1"/>
          </p:nvPr>
        </p:nvSpPr>
        <p:spPr>
          <a:xfrm>
            <a:off x="13189044" y="3814845"/>
            <a:ext cx="10868697" cy="7561524"/>
          </a:xfrm>
          <a:prstGeom prst="rect">
            <a:avLst/>
          </a:prstGeom>
        </p:spPr>
        <p:txBody>
          <a:bodyPr/>
          <a:lstStyle/>
          <a:p>
            <a:pPr marL="470614" indent="-470614" defTabSz="632579">
              <a:spcBef>
                <a:spcPts val="1800"/>
              </a:spcBef>
              <a:defRPr sz="3387"/>
            </a:pPr>
            <a:r>
              <a:t>Answerable categories:</a:t>
            </a:r>
          </a:p>
          <a:p>
            <a:pPr lvl="1" marL="812879" indent="-470614" defTabSz="632579">
              <a:spcBef>
                <a:spcPts val="1800"/>
              </a:spcBef>
              <a:defRPr sz="3387"/>
            </a:pPr>
            <a:r>
              <a:t>Exact match</a:t>
            </a:r>
          </a:p>
          <a:p>
            <a:pPr lvl="1" marL="812879" indent="-470614" defTabSz="632579">
              <a:spcBef>
                <a:spcPts val="1800"/>
              </a:spcBef>
              <a:defRPr sz="3387"/>
            </a:pPr>
            <a:r>
              <a:t>Paragraphing</a:t>
            </a:r>
          </a:p>
          <a:p>
            <a:pPr lvl="1" marL="812879" indent="-470614" defTabSz="632579">
              <a:spcBef>
                <a:spcPts val="1800"/>
              </a:spcBef>
              <a:defRPr sz="3387"/>
            </a:pPr>
            <a:r>
              <a:t>Partial clue</a:t>
            </a:r>
          </a:p>
          <a:p>
            <a:pPr lvl="1" marL="812879" indent="-470614" defTabSz="632579">
              <a:spcBef>
                <a:spcPts val="1800"/>
              </a:spcBef>
              <a:defRPr sz="3387"/>
            </a:pPr>
            <a:r>
              <a:t>Multiple sentences</a:t>
            </a:r>
          </a:p>
          <a:p>
            <a:pPr marL="470614" indent="-470614" defTabSz="632579">
              <a:spcBef>
                <a:spcPts val="1800"/>
              </a:spcBef>
              <a:defRPr sz="3387"/>
            </a:pPr>
            <a:r>
              <a:t>Unanswerable categories:</a:t>
            </a:r>
          </a:p>
          <a:p>
            <a:pPr lvl="1" marL="812879" indent="-470614" defTabSz="632579">
              <a:spcBef>
                <a:spcPts val="1800"/>
              </a:spcBef>
              <a:defRPr sz="3387"/>
            </a:pPr>
            <a:r>
              <a:t>Coreference error </a:t>
            </a:r>
          </a:p>
          <a:p>
            <a:pPr lvl="2" marL="1155144" indent="-470614" defTabSz="632579">
              <a:spcBef>
                <a:spcPts val="1800"/>
              </a:spcBef>
              <a:defRPr sz="3387"/>
            </a:pPr>
            <a:r>
              <a:t>The dataset was automatically generated </a:t>
            </a:r>
          </a:p>
          <a:p>
            <a:pPr lvl="1" marL="812879" indent="-470614" defTabSz="632579">
              <a:spcBef>
                <a:spcPts val="1800"/>
              </a:spcBef>
              <a:defRPr sz="3387"/>
            </a:pPr>
            <a:r>
              <a:t>Ambiguous or very hard</a:t>
            </a:r>
          </a:p>
          <a:p>
            <a:pPr lvl="2" marL="1155144" indent="-470614" defTabSz="632579">
              <a:spcBef>
                <a:spcPts val="1800"/>
              </a:spcBef>
              <a:defRPr sz="3387"/>
            </a:pPr>
            <a:r>
              <a:t>Humans are not likely to be able to answer these</a:t>
            </a:r>
          </a:p>
        </p:txBody>
      </p:sp>
      <p:sp>
        <p:nvSpPr>
          <p:cNvPr id="1231"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32" name="A Thorough Examination of the CNN/Daily Mail Reading Comprehension Task…"/>
          <p:cNvSpPr txBox="1"/>
          <p:nvPr/>
        </p:nvSpPr>
        <p:spPr>
          <a:xfrm>
            <a:off x="5036227" y="11797932"/>
            <a:ext cx="148692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A Thorough Examination of the CNN/Daily Mail Reading Comprehension Task</a:t>
            </a:r>
          </a:p>
          <a:p>
            <a:pPr>
              <a:defRPr i="1" sz="3200">
                <a:solidFill>
                  <a:srgbClr val="5E5E5E"/>
                </a:solidFill>
              </a:defRPr>
            </a:pPr>
            <a:r>
              <a:rPr u="sng">
                <a:hlinkClick r:id="rId2" invalidUrl="" action="" tgtFrame="" tooltip="" history="1" highlightClick="0" endSnd="0"/>
              </a:rPr>
              <a:t>https://aclanthology.org/P16-1223.pdf</a:t>
            </a:r>
            <a:r>
              <a:t> (Chen et al, ACL 2016, Outstanding Paper)</a:t>
            </a:r>
          </a:p>
        </p:txBody>
      </p:sp>
      <p:pic>
        <p:nvPicPr>
          <p:cNvPr id="1233" name="Image" descr="Image"/>
          <p:cNvPicPr>
            <a:picLocks noChangeAspect="1"/>
          </p:cNvPicPr>
          <p:nvPr/>
        </p:nvPicPr>
        <p:blipFill>
          <a:blip r:embed="rId3">
            <a:extLst/>
          </a:blip>
          <a:stretch>
            <a:fillRect/>
          </a:stretch>
        </p:blipFill>
        <p:spPr>
          <a:xfrm>
            <a:off x="2218886" y="5096304"/>
            <a:ext cx="8653500" cy="6548595"/>
          </a:xfrm>
          <a:prstGeom prst="rect">
            <a:avLst/>
          </a:prstGeom>
          <a:ln w="12700">
            <a:miter lim="400000"/>
          </a:ln>
        </p:spPr>
      </p:pic>
      <p:sp>
        <p:nvSpPr>
          <p:cNvPr id="1234" name="Manual analysis of 100 samples from val (dev) split…"/>
          <p:cNvSpPr txBox="1"/>
          <p:nvPr/>
        </p:nvSpPr>
        <p:spPr>
          <a:xfrm>
            <a:off x="1079137" y="2941414"/>
            <a:ext cx="11408818" cy="278790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marL="488950" indent="-488950" algn="l" defTabSz="657225">
              <a:spcBef>
                <a:spcPts val="1900"/>
              </a:spcBef>
              <a:buSzPct val="145000"/>
              <a:buChar char="•"/>
              <a:defRPr sz="3520"/>
            </a:pPr>
            <a:r>
              <a:t>Manual analysis of 100 samples from val (dev) split</a:t>
            </a:r>
          </a:p>
          <a:p>
            <a:pPr marL="488950" indent="-488950" algn="l" defTabSz="657225">
              <a:spcBef>
                <a:spcPts val="1900"/>
              </a:spcBef>
              <a:buSzPct val="145000"/>
              <a:buChar char="•"/>
              <a:defRPr sz="3520"/>
            </a:pPr>
            <a:r>
              <a:t>Categorize into 6 different types (based on relationship of passage/question with answer)</a:t>
            </a:r>
          </a:p>
        </p:txBody>
      </p:sp>
    </p:spTree>
  </p:cSld>
  <p:clrMapOvr>
    <a:masterClrMapping/>
  </p:clrMapOvr>
  <p:transition xmlns:p14="http://schemas.microsoft.com/office/powerpoint/2010/main" spd="med" advClick="1"/>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6" name="Concrete examples for each category"/>
          <p:cNvSpPr txBox="1"/>
          <p:nvPr>
            <p:ph type="title"/>
          </p:nvPr>
        </p:nvSpPr>
        <p:spPr>
          <a:prstGeom prst="rect">
            <a:avLst/>
          </a:prstGeom>
        </p:spPr>
        <p:txBody>
          <a:bodyPr/>
          <a:lstStyle/>
          <a:p>
            <a:pPr/>
            <a:r>
              <a:t>Concrete examples for each category</a:t>
            </a:r>
          </a:p>
        </p:txBody>
      </p:sp>
      <p:sp>
        <p:nvSpPr>
          <p:cNvPr id="1237" name="Double-click to edit"/>
          <p:cNvSpPr txBox="1"/>
          <p:nvPr>
            <p:ph type="body" sz="quarter" idx="1"/>
          </p:nvPr>
        </p:nvSpPr>
        <p:spPr>
          <a:xfrm>
            <a:off x="4387453" y="3643312"/>
            <a:ext cx="4672719" cy="8840392"/>
          </a:xfrm>
          <a:prstGeom prst="rect">
            <a:avLst/>
          </a:prstGeom>
        </p:spPr>
        <p:txBody>
          <a:bodyPr/>
          <a:lstStyle/>
          <a:p>
            <a:pPr/>
          </a:p>
        </p:txBody>
      </p:sp>
      <p:sp>
        <p:nvSpPr>
          <p:cNvPr id="1238"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39" name="Image" descr="Image"/>
          <p:cNvPicPr>
            <a:picLocks noChangeAspect="1"/>
          </p:cNvPicPr>
          <p:nvPr/>
        </p:nvPicPr>
        <p:blipFill>
          <a:blip r:embed="rId2">
            <a:extLst/>
          </a:blip>
          <a:stretch>
            <a:fillRect/>
          </a:stretch>
        </p:blipFill>
        <p:spPr>
          <a:xfrm>
            <a:off x="4758158" y="2525895"/>
            <a:ext cx="14222263" cy="10497384"/>
          </a:xfrm>
          <a:prstGeom prst="rect">
            <a:avLst/>
          </a:prstGeom>
          <a:ln w="12700">
            <a:miter lim="400000"/>
          </a:ln>
        </p:spPr>
      </p:pic>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1" name="Analysis leads to insights"/>
          <p:cNvSpPr txBox="1"/>
          <p:nvPr>
            <p:ph type="title"/>
          </p:nvPr>
        </p:nvSpPr>
        <p:spPr>
          <a:prstGeom prst="rect">
            <a:avLst/>
          </a:prstGeom>
        </p:spPr>
        <p:txBody>
          <a:bodyPr/>
          <a:lstStyle/>
          <a:p>
            <a:pPr/>
            <a:r>
              <a:t>Analysis leads to insights</a:t>
            </a:r>
          </a:p>
        </p:txBody>
      </p:sp>
      <p:sp>
        <p:nvSpPr>
          <p:cNvPr id="1242" name="How many can the two models get correct for each category?…"/>
          <p:cNvSpPr txBox="1"/>
          <p:nvPr>
            <p:ph type="body" sz="half" idx="1"/>
          </p:nvPr>
        </p:nvSpPr>
        <p:spPr>
          <a:xfrm>
            <a:off x="884779" y="3575953"/>
            <a:ext cx="9190189" cy="8840392"/>
          </a:xfrm>
          <a:prstGeom prst="rect">
            <a:avLst/>
          </a:prstGeom>
        </p:spPr>
        <p:txBody>
          <a:bodyPr/>
          <a:lstStyle/>
          <a:p>
            <a:pPr/>
            <a:r>
              <a:t>How many can the two models get correct for each category?</a:t>
            </a:r>
          </a:p>
          <a:p>
            <a:pPr/>
            <a:r>
              <a:t>Neural network is at close to optimal performance on this dataset!</a:t>
            </a:r>
          </a:p>
        </p:txBody>
      </p:sp>
      <p:sp>
        <p:nvSpPr>
          <p:cNvPr id="1243"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44" name="Image" descr="Image"/>
          <p:cNvPicPr>
            <a:picLocks noChangeAspect="1"/>
          </p:cNvPicPr>
          <p:nvPr/>
        </p:nvPicPr>
        <p:blipFill>
          <a:blip r:embed="rId2">
            <a:extLst/>
          </a:blip>
          <a:stretch>
            <a:fillRect/>
          </a:stretch>
        </p:blipFill>
        <p:spPr>
          <a:xfrm>
            <a:off x="10841379" y="5147604"/>
            <a:ext cx="11941413" cy="7391247"/>
          </a:xfrm>
          <a:prstGeom prst="rect">
            <a:avLst/>
          </a:prstGeom>
          <a:ln w="12700">
            <a:miter lim="400000"/>
          </a:ln>
        </p:spPr>
      </p:pic>
      <p:pic>
        <p:nvPicPr>
          <p:cNvPr id="1245" name="Image" descr="Image"/>
          <p:cNvPicPr>
            <a:picLocks noChangeAspect="1"/>
          </p:cNvPicPr>
          <p:nvPr/>
        </p:nvPicPr>
        <p:blipFill>
          <a:blip r:embed="rId3">
            <a:extLst/>
          </a:blip>
          <a:srcRect l="75926" t="0" r="4517" b="0"/>
          <a:stretch>
            <a:fillRect/>
          </a:stretch>
        </p:blipFill>
        <p:spPr>
          <a:xfrm>
            <a:off x="9440341" y="5051398"/>
            <a:ext cx="1692281" cy="6548595"/>
          </a:xfrm>
          <a:prstGeom prst="rect">
            <a:avLst/>
          </a:prstGeom>
          <a:ln w="12700">
            <a:miter lim="400000"/>
          </a:ln>
        </p:spPr>
      </p:pic>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7" name="Double-click to edit"/>
          <p:cNvSpPr txBox="1"/>
          <p:nvPr>
            <p:ph type="title"/>
          </p:nvPr>
        </p:nvSpPr>
        <p:spPr>
          <a:prstGeom prst="rect">
            <a:avLst/>
          </a:prstGeom>
        </p:spPr>
        <p:txBody>
          <a:bodyPr/>
          <a:lstStyle/>
          <a:p>
            <a:pPr/>
          </a:p>
        </p:txBody>
      </p:sp>
      <p:sp>
        <p:nvSpPr>
          <p:cNvPr id="1248" name="Double-click to edit"/>
          <p:cNvSpPr txBox="1"/>
          <p:nvPr>
            <p:ph type="body" sz="half" idx="1"/>
          </p:nvPr>
        </p:nvSpPr>
        <p:spPr>
          <a:prstGeom prst="rect">
            <a:avLst/>
          </a:prstGeom>
        </p:spPr>
        <p:txBody>
          <a:bodyPr/>
          <a:lstStyle/>
          <a:p>
            <a:pPr/>
          </a:p>
        </p:txBody>
      </p:sp>
      <p:pic>
        <p:nvPicPr>
          <p:cNvPr id="1249" name="Image" descr="Image"/>
          <p:cNvPicPr>
            <a:picLocks noChangeAspect="1"/>
          </p:cNvPicPr>
          <p:nvPr/>
        </p:nvPicPr>
        <p:blipFill>
          <a:blip r:embed="rId2">
            <a:extLst/>
          </a:blip>
          <a:stretch>
            <a:fillRect/>
          </a:stretch>
        </p:blipFill>
        <p:spPr>
          <a:xfrm>
            <a:off x="7995000" y="2673499"/>
            <a:ext cx="7960471" cy="9419533"/>
          </a:xfrm>
          <a:prstGeom prst="rect">
            <a:avLst/>
          </a:prstGeom>
          <a:ln w="12700">
            <a:miter lim="400000"/>
          </a:ln>
        </p:spPr>
      </p:pic>
      <p:sp>
        <p:nvSpPr>
          <p:cNvPr id="1250" name="https://xkcd.com/1838/"/>
          <p:cNvSpPr txBox="1"/>
          <p:nvPr/>
        </p:nvSpPr>
        <p:spPr>
          <a:xfrm>
            <a:off x="13395537" y="12459146"/>
            <a:ext cx="6035270" cy="78763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r>
              <a:t>https://xkcd.com/1838/</a:t>
            </a:r>
          </a:p>
        </p:txBody>
      </p:sp>
    </p:spTree>
  </p:cSld>
  <p:clrMapOvr>
    <a:masterClrMapping/>
  </p:clrMapOvr>
  <p:transition xmlns:p14="http://schemas.microsoft.com/office/powerpoint/2010/main" spd="med" advClick="1"/>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2" name="Double-click to edit"/>
          <p:cNvSpPr txBox="1"/>
          <p:nvPr>
            <p:ph type="title"/>
          </p:nvPr>
        </p:nvSpPr>
        <p:spPr>
          <a:prstGeom prst="rect">
            <a:avLst/>
          </a:prstGeom>
        </p:spPr>
        <p:txBody>
          <a:bodyPr/>
          <a:lstStyle/>
          <a:p>
            <a:pPr/>
          </a:p>
        </p:txBody>
      </p:sp>
      <p:sp>
        <p:nvSpPr>
          <p:cNvPr id="1253" name="We summarize our models with one (or a handful) of accuracies metric numbers. What do they learn? Why do they succeed and fail?"/>
          <p:cNvSpPr txBox="1"/>
          <p:nvPr>
            <p:ph type="body" sz="quarter" idx="1"/>
          </p:nvPr>
        </p:nvSpPr>
        <p:spPr>
          <a:xfrm>
            <a:off x="4207828" y="10334318"/>
            <a:ext cx="15609095" cy="1094034"/>
          </a:xfrm>
          <a:prstGeom prst="rect">
            <a:avLst/>
          </a:prstGeom>
        </p:spPr>
        <p:txBody>
          <a:bodyPr/>
          <a:lstStyle>
            <a:lvl1pPr marL="524827" indent="-524827" defTabSz="714732">
              <a:spcBef>
                <a:spcPts val="1200"/>
              </a:spcBef>
              <a:defRPr sz="3306"/>
            </a:lvl1pPr>
          </a:lstStyle>
          <a:p>
            <a:pPr/>
            <a:r>
              <a:t>We summarize our models with one (or a handful) of accuracies metric numbers. What do they learn? Why do they succeed and fail?</a:t>
            </a:r>
          </a:p>
        </p:txBody>
      </p:sp>
      <p:pic>
        <p:nvPicPr>
          <p:cNvPr id="1254" name="Image" descr="Image"/>
          <p:cNvPicPr>
            <a:picLocks noChangeAspect="1"/>
          </p:cNvPicPr>
          <p:nvPr/>
        </p:nvPicPr>
        <p:blipFill>
          <a:blip r:embed="rId3">
            <a:extLst/>
          </a:blip>
          <a:stretch>
            <a:fillRect/>
          </a:stretch>
        </p:blipFill>
        <p:spPr>
          <a:xfrm>
            <a:off x="4205033" y="4382005"/>
            <a:ext cx="14986001" cy="5562601"/>
          </a:xfrm>
          <a:prstGeom prst="rect">
            <a:avLst/>
          </a:prstGeom>
          <a:ln w="12700">
            <a:miter lim="400000"/>
          </a:ln>
        </p:spPr>
      </p:pic>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8" name="Analyzing your results"/>
          <p:cNvSpPr txBox="1"/>
          <p:nvPr>
            <p:ph type="title"/>
          </p:nvPr>
        </p:nvSpPr>
        <p:spPr>
          <a:prstGeom prst="rect">
            <a:avLst/>
          </a:prstGeom>
        </p:spPr>
        <p:txBody>
          <a:bodyPr/>
          <a:lstStyle/>
          <a:p>
            <a:pPr/>
            <a:r>
              <a:t>Analyzing your results</a:t>
            </a:r>
          </a:p>
        </p:txBody>
      </p:sp>
      <p:sp>
        <p:nvSpPr>
          <p:cNvPr id="1259" name="Understanding the output of your model…"/>
          <p:cNvSpPr txBox="1"/>
          <p:nvPr>
            <p:ph type="body" sz="half" idx="1"/>
          </p:nvPr>
        </p:nvSpPr>
        <p:spPr>
          <a:xfrm>
            <a:off x="4387453" y="3643312"/>
            <a:ext cx="16537861" cy="7676158"/>
          </a:xfrm>
          <a:prstGeom prst="rect">
            <a:avLst/>
          </a:prstGeom>
        </p:spPr>
        <p:txBody>
          <a:bodyPr/>
          <a:lstStyle/>
          <a:p>
            <a:pPr/>
            <a:r>
              <a:t>Understanding the output of your model</a:t>
            </a:r>
          </a:p>
          <a:p>
            <a:pPr lvl="1"/>
            <a:r>
              <a:t>Look at the output and examine what it is getting right and what it is getting wrong</a:t>
            </a:r>
          </a:p>
          <a:p>
            <a:pPr lvl="2"/>
            <a:r>
              <a:t>Provide examples</a:t>
            </a:r>
          </a:p>
          <a:p>
            <a:pPr lvl="1"/>
            <a:r>
              <a:t>Conduct data / error analysis</a:t>
            </a:r>
          </a:p>
          <a:p>
            <a:pPr lvl="1"/>
            <a:r>
              <a:t>Visualize</a:t>
            </a:r>
          </a:p>
          <a:p>
            <a:pPr/>
            <a:r>
              <a:t>Characterizing your model performance</a:t>
            </a:r>
          </a:p>
          <a:p>
            <a:pPr lvl="1"/>
            <a:r>
              <a:t>Compare against other models </a:t>
            </a:r>
          </a:p>
          <a:p>
            <a:pPr lvl="1"/>
            <a:r>
              <a:t>Compare against variations </a:t>
            </a:r>
          </a:p>
          <a:p>
            <a:pPr lvl="2"/>
            <a:r>
              <a:t>Ablation studies</a:t>
            </a:r>
          </a:p>
        </p:txBody>
      </p:sp>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1" name="Simple tip: color code correct and incorrect output"/>
          <p:cNvSpPr txBox="1"/>
          <p:nvPr>
            <p:ph type="body" sz="quarter" idx="1"/>
          </p:nvPr>
        </p:nvSpPr>
        <p:spPr>
          <a:xfrm>
            <a:off x="3657989" y="3479354"/>
            <a:ext cx="16188771" cy="1441524"/>
          </a:xfrm>
          <a:prstGeom prst="rect">
            <a:avLst/>
          </a:prstGeom>
        </p:spPr>
        <p:txBody>
          <a:bodyPr/>
          <a:lstStyle/>
          <a:p>
            <a:pPr/>
            <a:r>
              <a:t>Simple tip: color code </a:t>
            </a:r>
            <a:r>
              <a:rPr>
                <a:solidFill>
                  <a:srgbClr val="3514FF"/>
                </a:solidFill>
              </a:rPr>
              <a:t>correct</a:t>
            </a:r>
            <a:r>
              <a:t> and </a:t>
            </a:r>
            <a:r>
              <a:rPr>
                <a:solidFill>
                  <a:schemeClr val="accent5">
                    <a:hueOff val="-82419"/>
                    <a:satOff val="-9513"/>
                    <a:lumOff val="-16343"/>
                  </a:schemeClr>
                </a:solidFill>
              </a:rPr>
              <a:t>incorrect</a:t>
            </a:r>
            <a:r>
              <a:t> output</a:t>
            </a:r>
          </a:p>
        </p:txBody>
      </p:sp>
      <p:pic>
        <p:nvPicPr>
          <p:cNvPr id="1262" name="Image" descr="Image"/>
          <p:cNvPicPr>
            <a:picLocks noChangeAspect="1"/>
          </p:cNvPicPr>
          <p:nvPr/>
        </p:nvPicPr>
        <p:blipFill>
          <a:blip r:embed="rId2">
            <a:extLst/>
          </a:blip>
          <a:stretch>
            <a:fillRect/>
          </a:stretch>
        </p:blipFill>
        <p:spPr>
          <a:xfrm>
            <a:off x="3374706" y="4917139"/>
            <a:ext cx="16755336" cy="6396463"/>
          </a:xfrm>
          <a:prstGeom prst="rect">
            <a:avLst/>
          </a:prstGeom>
          <a:ln w="12700">
            <a:miter lim="400000"/>
          </a:ln>
        </p:spPr>
      </p:pic>
      <p:sp>
        <p:nvSpPr>
          <p:cNvPr id="1263" name="Effective Approaches to Attention-based Neural Machine Translation…"/>
          <p:cNvSpPr txBox="1"/>
          <p:nvPr/>
        </p:nvSpPr>
        <p:spPr>
          <a:xfrm>
            <a:off x="6197414" y="12112275"/>
            <a:ext cx="1250200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Effective Approaches to Attention-based Neural Machine Translation</a:t>
            </a:r>
          </a:p>
          <a:p>
            <a:pPr>
              <a:defRPr i="1" sz="3200">
                <a:solidFill>
                  <a:srgbClr val="5E5E5E"/>
                </a:solidFill>
              </a:defRPr>
            </a:pPr>
            <a:r>
              <a:rPr u="sng">
                <a:hlinkClick r:id="rId3" invalidUrl="" action="" tgtFrame="" tooltip="" history="1" highlightClick="0" endSnd="0"/>
              </a:rPr>
              <a:t>https://arxiv.org/pdf/1508.04025.pdf</a:t>
            </a:r>
            <a:r>
              <a:t> (Luong et al, 2015)</a:t>
            </a:r>
          </a:p>
        </p:txBody>
      </p:sp>
      <p:sp>
        <p:nvSpPr>
          <p:cNvPr id="1264" name="Provide qualitative examples of your model output"/>
          <p:cNvSpPr txBox="1"/>
          <p:nvPr>
            <p:ph type="title"/>
          </p:nvPr>
        </p:nvSpPr>
        <p:spPr>
          <a:prstGeom prst="rect">
            <a:avLst/>
          </a:prstGeom>
        </p:spPr>
        <p:txBody>
          <a:bodyPr/>
          <a:lstStyle/>
          <a:p>
            <a:pPr/>
            <a:r>
              <a:t>Provide qualitative examples of your model output</a:t>
            </a:r>
          </a:p>
        </p:txBody>
      </p:sp>
    </p:spTree>
  </p:cSld>
  <p:clrMapOvr>
    <a:masterClrMapping/>
  </p:clrMapOvr>
  <p:transition xmlns:p14="http://schemas.microsoft.com/office/powerpoint/2010/main" spd="med" advClick="1"/>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6" name="Conduct data and error analysis"/>
          <p:cNvSpPr txBox="1"/>
          <p:nvPr>
            <p:ph type="title"/>
          </p:nvPr>
        </p:nvSpPr>
        <p:spPr>
          <a:prstGeom prst="rect">
            <a:avLst/>
          </a:prstGeom>
        </p:spPr>
        <p:txBody>
          <a:bodyPr/>
          <a:lstStyle/>
          <a:p>
            <a:pPr/>
            <a:r>
              <a:t>Conduct data and error analysis</a:t>
            </a:r>
          </a:p>
        </p:txBody>
      </p:sp>
      <p:sp>
        <p:nvSpPr>
          <p:cNvPr id="1267" name="How to perform data and error analysis?…"/>
          <p:cNvSpPr txBox="1"/>
          <p:nvPr>
            <p:ph type="body" sz="half" idx="1"/>
          </p:nvPr>
        </p:nvSpPr>
        <p:spPr>
          <a:xfrm>
            <a:off x="4387453" y="3643312"/>
            <a:ext cx="14729537" cy="8483075"/>
          </a:xfrm>
          <a:prstGeom prst="rect">
            <a:avLst/>
          </a:prstGeom>
        </p:spPr>
        <p:txBody>
          <a:bodyPr/>
          <a:lstStyle/>
          <a:p>
            <a:pPr marL="0" indent="0">
              <a:buSzTx/>
              <a:buNone/>
              <a:defRPr sz="4400"/>
            </a:pPr>
            <a:r>
              <a:t>How to perform data and error analysis?</a:t>
            </a:r>
          </a:p>
          <a:p>
            <a:pPr marL="0" indent="0">
              <a:buSzTx/>
              <a:buNone/>
              <a:defRPr sz="4400"/>
            </a:pPr>
          </a:p>
          <a:p>
            <a:pPr marL="0" indent="0">
              <a:buSzTx/>
              <a:buNone/>
              <a:defRPr sz="4400"/>
            </a:pPr>
            <a:r>
              <a:t>How to start?</a:t>
            </a:r>
          </a:p>
          <a:p>
            <a:pPr marL="611187" indent="-611187">
              <a:defRPr sz="4400"/>
            </a:pPr>
            <a:r>
              <a:t>Take a manual subsample of the data</a:t>
            </a:r>
          </a:p>
          <a:p>
            <a:pPr marL="611187" indent="-611187">
              <a:defRPr sz="4400"/>
            </a:pPr>
            <a:r>
              <a:t>Manually group and categorize them (like the paper we looked at)  </a:t>
            </a:r>
          </a:p>
          <a:p>
            <a:pPr lvl="1" marL="1055687" indent="-611187">
              <a:defRPr sz="4400"/>
            </a:pPr>
            <a:r>
              <a:t>You will need to figure out what these groups are!</a:t>
            </a:r>
          </a:p>
          <a:p>
            <a:pPr marL="611187" indent="-611187">
              <a:defRPr sz="4400"/>
            </a:pPr>
            <a:r>
              <a:t>Compute some statistics </a:t>
            </a:r>
          </a:p>
          <a:p>
            <a:pPr lvl="1" marL="1055687" indent="-611187">
              <a:defRPr sz="4400"/>
            </a:pPr>
            <a:r>
              <a:t>Overall percentage of categories</a:t>
            </a:r>
          </a:p>
          <a:p>
            <a:pPr lvl="1" marL="1055687" indent="-611187">
              <a:defRPr sz="4400"/>
            </a:pPr>
            <a:r>
              <a:t>What is the performance on each category?</a:t>
            </a:r>
          </a:p>
        </p:txBody>
      </p:sp>
      <p:sp>
        <p:nvSpPr>
          <p:cNvPr id="1268" name="Adapted from slide by Graham Neubig"/>
          <p:cNvSpPr txBox="1"/>
          <p:nvPr/>
        </p:nvSpPr>
        <p:spPr>
          <a:xfrm>
            <a:off x="16807201" y="12562002"/>
            <a:ext cx="7224091"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Adapted from slide by Graham Neubig </a:t>
            </a:r>
          </a:p>
        </p:txBody>
      </p:sp>
    </p:spTree>
  </p:cSld>
  <p:clrMapOvr>
    <a:masterClrMapping/>
  </p:clrMapOvr>
  <p:transition xmlns:p14="http://schemas.microsoft.com/office/powerpoint/2010/main" spd="med" advClick="1"/>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0" name="Conduct data and error analysis"/>
          <p:cNvSpPr txBox="1"/>
          <p:nvPr>
            <p:ph type="title"/>
          </p:nvPr>
        </p:nvSpPr>
        <p:spPr>
          <a:prstGeom prst="rect">
            <a:avLst/>
          </a:prstGeom>
        </p:spPr>
        <p:txBody>
          <a:bodyPr/>
          <a:lstStyle/>
          <a:p>
            <a:pPr/>
            <a:r>
              <a:t>Conduct data and error analysis</a:t>
            </a:r>
          </a:p>
        </p:txBody>
      </p:sp>
      <p:sp>
        <p:nvSpPr>
          <p:cNvPr id="1271" name="How to perform data and error analysis?…"/>
          <p:cNvSpPr txBox="1"/>
          <p:nvPr>
            <p:ph type="body" sz="half" idx="1"/>
          </p:nvPr>
        </p:nvSpPr>
        <p:spPr>
          <a:xfrm>
            <a:off x="4387453" y="3643312"/>
            <a:ext cx="14729537" cy="8483075"/>
          </a:xfrm>
          <a:prstGeom prst="rect">
            <a:avLst/>
          </a:prstGeom>
        </p:spPr>
        <p:txBody>
          <a:bodyPr/>
          <a:lstStyle/>
          <a:p>
            <a:pPr marL="0" indent="0">
              <a:buSzTx/>
              <a:buNone/>
              <a:defRPr sz="4400"/>
            </a:pPr>
            <a:r>
              <a:t>How to perform data and error analysis?</a:t>
            </a:r>
          </a:p>
          <a:p>
            <a:pPr marL="0" indent="0">
              <a:buSzTx/>
              <a:buNone/>
              <a:defRPr sz="4400"/>
            </a:pPr>
          </a:p>
          <a:p>
            <a:pPr marL="0" indent="0">
              <a:buSzTx/>
              <a:buNone/>
              <a:defRPr sz="4400"/>
            </a:pPr>
            <a:r>
              <a:t>General recipe</a:t>
            </a:r>
          </a:p>
          <a:p>
            <a:pPr>
              <a:defRPr sz="4400"/>
            </a:pPr>
            <a:r>
              <a:t>Partition the </a:t>
            </a:r>
            <a:r>
              <a:rPr>
                <a:solidFill>
                  <a:schemeClr val="accent3">
                    <a:hueOff val="362282"/>
                    <a:satOff val="31803"/>
                    <a:lumOff val="-18242"/>
                  </a:schemeClr>
                </a:solidFill>
              </a:rPr>
              <a:t>performance</a:t>
            </a:r>
            <a:r>
              <a:t> of the validation set into different </a:t>
            </a:r>
            <a:r>
              <a:rPr>
                <a:solidFill>
                  <a:schemeClr val="accent1">
                    <a:lumOff val="-13575"/>
                  </a:schemeClr>
                </a:solidFill>
              </a:rPr>
              <a:t>interpretable grouped</a:t>
            </a:r>
            <a:r>
              <a:t> based on </a:t>
            </a:r>
            <a:r>
              <a:rPr>
                <a:solidFill>
                  <a:schemeClr val="accent5">
                    <a:lumOff val="-29866"/>
                  </a:schemeClr>
                </a:solidFill>
              </a:rPr>
              <a:t>pre-defined attributes</a:t>
            </a:r>
            <a:r>
              <a:t>.</a:t>
            </a:r>
          </a:p>
          <a:p>
            <a:pPr>
              <a:defRPr sz="4400"/>
            </a:pPr>
          </a:p>
          <a:p>
            <a:pPr lvl="1">
              <a:defRPr sz="4400">
                <a:solidFill>
                  <a:schemeClr val="accent5">
                    <a:lumOff val="-29866"/>
                  </a:schemeClr>
                </a:solidFill>
              </a:defRPr>
            </a:pPr>
            <a:r>
              <a:t>Define attributes</a:t>
            </a:r>
          </a:p>
          <a:p>
            <a:pPr lvl="1">
              <a:defRPr sz="4400">
                <a:solidFill>
                  <a:schemeClr val="accent1">
                    <a:lumOff val="-13575"/>
                  </a:schemeClr>
                </a:solidFill>
              </a:defRPr>
            </a:pPr>
            <a:r>
              <a:t>Group test samples</a:t>
            </a:r>
          </a:p>
          <a:p>
            <a:pPr lvl="1">
              <a:defRPr sz="4400">
                <a:solidFill>
                  <a:schemeClr val="accent3">
                    <a:hueOff val="362282"/>
                    <a:satOff val="31803"/>
                    <a:lumOff val="-18242"/>
                  </a:schemeClr>
                </a:solidFill>
              </a:defRPr>
            </a:pPr>
            <a:r>
              <a:t>Breakdown of performance</a:t>
            </a:r>
          </a:p>
        </p:txBody>
      </p:sp>
      <p:sp>
        <p:nvSpPr>
          <p:cNvPr id="1272" name="Adapted from slide by Graham Neubig"/>
          <p:cNvSpPr txBox="1"/>
          <p:nvPr/>
        </p:nvSpPr>
        <p:spPr>
          <a:xfrm>
            <a:off x="16807201" y="12562002"/>
            <a:ext cx="7224091"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Adapted from slide by Graham Neubig </a:t>
            </a:r>
          </a:p>
        </p:txBody>
      </p:sp>
    </p:spTree>
  </p:cSld>
  <p:clrMapOvr>
    <a:masterClrMapping/>
  </p:clrMapOvr>
  <p:transition xmlns:p14="http://schemas.microsoft.com/office/powerpoint/2010/main" spd="med" advClick="1"/>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4" name="Defining attributes"/>
          <p:cNvSpPr txBox="1"/>
          <p:nvPr>
            <p:ph type="title"/>
          </p:nvPr>
        </p:nvSpPr>
        <p:spPr>
          <a:prstGeom prst="rect">
            <a:avLst/>
          </a:prstGeom>
        </p:spPr>
        <p:txBody>
          <a:bodyPr/>
          <a:lstStyle/>
          <a:p>
            <a:pPr lvl="1"/>
            <a:r>
              <a:t>Defining attributes</a:t>
            </a:r>
          </a:p>
        </p:txBody>
      </p:sp>
      <p:sp>
        <p:nvSpPr>
          <p:cNvPr id="1275" name="Different tasks could have different attributes…"/>
          <p:cNvSpPr txBox="1"/>
          <p:nvPr>
            <p:ph type="body" sz="half" idx="1"/>
          </p:nvPr>
        </p:nvSpPr>
        <p:spPr>
          <a:prstGeom prst="rect">
            <a:avLst/>
          </a:prstGeom>
        </p:spPr>
        <p:txBody>
          <a:bodyPr/>
          <a:lstStyle/>
          <a:p>
            <a:pPr/>
            <a:r>
              <a:t>Different tasks could have different attributes</a:t>
            </a:r>
          </a:p>
          <a:p>
            <a:pPr/>
            <a:r>
              <a:t>Token-level, span-level, sentence-level</a:t>
            </a:r>
          </a:p>
          <a:p>
            <a:pPr lvl="1"/>
            <a:r>
              <a:t>Token-level: part-of-speech tag</a:t>
            </a:r>
          </a:p>
          <a:p>
            <a:pPr lvl="1"/>
            <a:r>
              <a:t>Span-level: span length</a:t>
            </a:r>
          </a:p>
          <a:p>
            <a:pPr lvl="1"/>
            <a:r>
              <a:t>Sentence-level: sentence length</a:t>
            </a:r>
          </a:p>
        </p:txBody>
      </p:sp>
      <p:sp>
        <p:nvSpPr>
          <p:cNvPr id="1276" name="Slide credit: Graham Neubig"/>
          <p:cNvSpPr txBox="1"/>
          <p:nvPr/>
        </p:nvSpPr>
        <p:spPr>
          <a:xfrm>
            <a:off x="17725665" y="12562002"/>
            <a:ext cx="5387163"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Slide credit: Graham Neubig </a:t>
            </a:r>
          </a:p>
        </p:txBody>
      </p:sp>
    </p:spTree>
  </p:cSld>
  <p:clrMapOvr>
    <a:masterClrMapping/>
  </p:clrMapOvr>
  <p:transition xmlns:p14="http://schemas.microsoft.com/office/powerpoint/2010/main" spd="med" advClick="1"/>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8" name="Example: breakdown performance by entity length"/>
          <p:cNvSpPr txBox="1"/>
          <p:nvPr>
            <p:ph type="title"/>
          </p:nvPr>
        </p:nvSpPr>
        <p:spPr>
          <a:prstGeom prst="rect">
            <a:avLst/>
          </a:prstGeom>
        </p:spPr>
        <p:txBody>
          <a:bodyPr/>
          <a:lstStyle/>
          <a:p>
            <a:pPr/>
            <a:r>
              <a:t>Example: breakdown performance by entity length</a:t>
            </a:r>
          </a:p>
        </p:txBody>
      </p:sp>
      <p:sp>
        <p:nvSpPr>
          <p:cNvPr id="1279" name="Double-click to edit"/>
          <p:cNvSpPr txBox="1"/>
          <p:nvPr>
            <p:ph type="body" sz="half" idx="1"/>
          </p:nvPr>
        </p:nvSpPr>
        <p:spPr>
          <a:prstGeom prst="rect">
            <a:avLst/>
          </a:prstGeom>
        </p:spPr>
        <p:txBody>
          <a:bodyPr/>
          <a:lstStyle/>
          <a:p>
            <a:pPr/>
          </a:p>
        </p:txBody>
      </p:sp>
      <p:pic>
        <p:nvPicPr>
          <p:cNvPr id="1280" name="Image" descr="Image"/>
          <p:cNvPicPr>
            <a:picLocks noChangeAspect="1"/>
          </p:cNvPicPr>
          <p:nvPr/>
        </p:nvPicPr>
        <p:blipFill>
          <a:blip r:embed="rId2">
            <a:extLst/>
          </a:blip>
          <a:stretch>
            <a:fillRect/>
          </a:stretch>
        </p:blipFill>
        <p:spPr>
          <a:xfrm>
            <a:off x="1941716" y="3202772"/>
            <a:ext cx="20500568" cy="8785958"/>
          </a:xfrm>
          <a:prstGeom prst="rect">
            <a:avLst/>
          </a:prstGeom>
          <a:ln w="12700">
            <a:miter lim="400000"/>
          </a:ln>
        </p:spPr>
      </p:pic>
      <p:sp>
        <p:nvSpPr>
          <p:cNvPr id="1281" name="Slide credit: Graham Neubig"/>
          <p:cNvSpPr txBox="1"/>
          <p:nvPr/>
        </p:nvSpPr>
        <p:spPr>
          <a:xfrm>
            <a:off x="17725665" y="12562002"/>
            <a:ext cx="5387163"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Slide credit: Graham Neubig </a:t>
            </a:r>
          </a:p>
        </p:txBody>
      </p:sp>
    </p:spTree>
  </p:cSld>
  <p:clrMapOvr>
    <a:masterClrMapping/>
  </p:clrMapOvr>
  <p:transition xmlns:p14="http://schemas.microsoft.com/office/powerpoint/2010/main" spd="med" advClick="1"/>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83" name="Image" descr="Image"/>
          <p:cNvPicPr>
            <a:picLocks noChangeAspect="1"/>
          </p:cNvPicPr>
          <p:nvPr/>
        </p:nvPicPr>
        <p:blipFill>
          <a:blip r:embed="rId2">
            <a:extLst/>
          </a:blip>
          <a:stretch>
            <a:fillRect/>
          </a:stretch>
        </p:blipFill>
        <p:spPr>
          <a:xfrm>
            <a:off x="4010585" y="1523856"/>
            <a:ext cx="15060554" cy="6996093"/>
          </a:xfrm>
          <a:prstGeom prst="rect">
            <a:avLst/>
          </a:prstGeom>
          <a:ln w="12700">
            <a:miter lim="400000"/>
          </a:ln>
        </p:spPr>
      </p:pic>
      <p:sp>
        <p:nvSpPr>
          <p:cNvPr id="1284" name="Performance histogram"/>
          <p:cNvSpPr txBox="1"/>
          <p:nvPr>
            <p:ph type="title"/>
          </p:nvPr>
        </p:nvSpPr>
        <p:spPr>
          <a:xfrm>
            <a:off x="4387453" y="357187"/>
            <a:ext cx="15609094" cy="1952626"/>
          </a:xfrm>
          <a:prstGeom prst="rect">
            <a:avLst/>
          </a:prstGeom>
        </p:spPr>
        <p:txBody>
          <a:bodyPr/>
          <a:lstStyle/>
          <a:p>
            <a:pPr/>
            <a:r>
              <a:t>Performance histogram</a:t>
            </a:r>
          </a:p>
        </p:txBody>
      </p:sp>
      <p:sp>
        <p:nvSpPr>
          <p:cNvPr id="1285" name="Compare across attributes"/>
          <p:cNvSpPr txBox="1"/>
          <p:nvPr>
            <p:ph type="body" sz="quarter" idx="1"/>
          </p:nvPr>
        </p:nvSpPr>
        <p:spPr>
          <a:xfrm>
            <a:off x="4073110" y="2161411"/>
            <a:ext cx="15609095" cy="1275847"/>
          </a:xfrm>
          <a:prstGeom prst="rect">
            <a:avLst/>
          </a:prstGeom>
        </p:spPr>
        <p:txBody>
          <a:bodyPr/>
          <a:lstStyle/>
          <a:p>
            <a:pPr/>
            <a:r>
              <a:t>Compare across attributes</a:t>
            </a:r>
          </a:p>
        </p:txBody>
      </p:sp>
      <p:pic>
        <p:nvPicPr>
          <p:cNvPr id="1286" name="Image" descr="Image"/>
          <p:cNvPicPr>
            <a:picLocks noChangeAspect="1"/>
          </p:cNvPicPr>
          <p:nvPr/>
        </p:nvPicPr>
        <p:blipFill>
          <a:blip r:embed="rId3">
            <a:extLst/>
          </a:blip>
          <a:stretch>
            <a:fillRect/>
          </a:stretch>
        </p:blipFill>
        <p:spPr>
          <a:xfrm>
            <a:off x="4022339" y="7683951"/>
            <a:ext cx="16339322" cy="5789641"/>
          </a:xfrm>
          <a:prstGeom prst="rect">
            <a:avLst/>
          </a:prstGeom>
          <a:ln w="12700">
            <a:miter lim="400000"/>
          </a:ln>
        </p:spPr>
      </p:pic>
      <p:sp>
        <p:nvSpPr>
          <p:cNvPr id="1287" name="Slide credit: Graham Neubig"/>
          <p:cNvSpPr txBox="1"/>
          <p:nvPr/>
        </p:nvSpPr>
        <p:spPr>
          <a:xfrm>
            <a:off x="18152273" y="12966157"/>
            <a:ext cx="5387163"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Slide credit: Graham Neubig </a:t>
            </a:r>
          </a:p>
        </p:txBody>
      </p:sp>
      <p:sp>
        <p:nvSpPr>
          <p:cNvPr id="1288" name="Compare across models"/>
          <p:cNvSpPr txBox="1"/>
          <p:nvPr/>
        </p:nvSpPr>
        <p:spPr>
          <a:xfrm>
            <a:off x="1056685" y="7654687"/>
            <a:ext cx="6417428" cy="127584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lvl1pPr marL="603250" indent="-603250" algn="l">
              <a:spcBef>
                <a:spcPts val="1400"/>
              </a:spcBef>
              <a:buSzPct val="145000"/>
              <a:buChar char="•"/>
              <a:defRPr sz="3800">
                <a:latin typeface="Georgia"/>
                <a:ea typeface="Georgia"/>
                <a:cs typeface="Georgia"/>
                <a:sym typeface="Georgia"/>
              </a:defRPr>
            </a:lvl1pPr>
          </a:lstStyle>
          <a:p>
            <a:pPr/>
            <a:r>
              <a:t>Compare across models</a:t>
            </a:r>
          </a:p>
        </p:txBody>
      </p:sp>
    </p:spTree>
  </p:cSld>
  <p:clrMapOvr>
    <a:masterClrMapping/>
  </p:clrMapOvr>
  <p:transition xmlns:p14="http://schemas.microsoft.com/office/powerpoint/2010/main" spd="med" advClick="1"/>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0" name="Comparison of model performance by sentence length"/>
          <p:cNvSpPr txBox="1"/>
          <p:nvPr>
            <p:ph type="title"/>
          </p:nvPr>
        </p:nvSpPr>
        <p:spPr>
          <a:prstGeom prst="rect">
            <a:avLst/>
          </a:prstGeom>
        </p:spPr>
        <p:txBody>
          <a:bodyPr/>
          <a:lstStyle/>
          <a:p>
            <a:pPr/>
            <a:r>
              <a:t>Comparison of model performance by sentence length</a:t>
            </a:r>
          </a:p>
        </p:txBody>
      </p:sp>
      <p:sp>
        <p:nvSpPr>
          <p:cNvPr id="1291" name="Attribute: sentence length"/>
          <p:cNvSpPr txBox="1"/>
          <p:nvPr>
            <p:ph type="body" sz="quarter" idx="1"/>
          </p:nvPr>
        </p:nvSpPr>
        <p:spPr>
          <a:xfrm>
            <a:off x="4387453" y="3463688"/>
            <a:ext cx="15609094" cy="1660609"/>
          </a:xfrm>
          <a:prstGeom prst="rect">
            <a:avLst/>
          </a:prstGeom>
        </p:spPr>
        <p:txBody>
          <a:bodyPr/>
          <a:lstStyle/>
          <a:p>
            <a:pPr/>
            <a:r>
              <a:t>Attribute: sentence length</a:t>
            </a:r>
          </a:p>
        </p:txBody>
      </p:sp>
      <p:pic>
        <p:nvPicPr>
          <p:cNvPr id="1292" name="Image" descr="Image"/>
          <p:cNvPicPr>
            <a:picLocks noChangeAspect="1"/>
          </p:cNvPicPr>
          <p:nvPr/>
        </p:nvPicPr>
        <p:blipFill>
          <a:blip r:embed="rId2">
            <a:extLst/>
          </a:blip>
          <a:stretch>
            <a:fillRect/>
          </a:stretch>
        </p:blipFill>
        <p:spPr>
          <a:xfrm>
            <a:off x="5165953" y="4973735"/>
            <a:ext cx="13038930" cy="7129799"/>
          </a:xfrm>
          <a:prstGeom prst="rect">
            <a:avLst/>
          </a:prstGeom>
          <a:ln w="12700">
            <a:miter lim="400000"/>
          </a:ln>
        </p:spPr>
      </p:pic>
      <p:sp>
        <p:nvSpPr>
          <p:cNvPr id="1293" name="Effective Approaches to Attention-based Neural Machine Translation…"/>
          <p:cNvSpPr txBox="1"/>
          <p:nvPr/>
        </p:nvSpPr>
        <p:spPr>
          <a:xfrm>
            <a:off x="6197414" y="12112275"/>
            <a:ext cx="1250200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Effective Approaches to Attention-based Neural Machine Translation</a:t>
            </a:r>
          </a:p>
          <a:p>
            <a:pPr>
              <a:defRPr i="1" sz="3200">
                <a:solidFill>
                  <a:srgbClr val="5E5E5E"/>
                </a:solidFill>
              </a:defRPr>
            </a:pPr>
            <a:r>
              <a:rPr u="sng">
                <a:hlinkClick r:id="rId3" invalidUrl="" action="" tgtFrame="" tooltip="" history="1" highlightClick="0" endSnd="0"/>
              </a:rPr>
              <a:t>https://arxiv.org/pdf/1508.04025.pdf</a:t>
            </a:r>
            <a:r>
              <a:t> (Luong et al, 2015)</a:t>
            </a:r>
          </a:p>
        </p:txBody>
      </p:sp>
    </p:spTree>
  </p:cSld>
  <p:clrMapOvr>
    <a:masterClrMapping/>
  </p:clrMapOvr>
  <p:transition xmlns:p14="http://schemas.microsoft.com/office/powerpoint/2010/main" spd="med" advClick="1"/>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5" name="Integrating unit tests"/>
          <p:cNvSpPr txBox="1"/>
          <p:nvPr>
            <p:ph type="title"/>
          </p:nvPr>
        </p:nvSpPr>
        <p:spPr>
          <a:prstGeom prst="rect">
            <a:avLst/>
          </a:prstGeom>
        </p:spPr>
        <p:txBody>
          <a:bodyPr/>
          <a:lstStyle/>
          <a:p>
            <a:pPr/>
            <a:r>
              <a:t>Integrating unit tests</a:t>
            </a:r>
          </a:p>
        </p:txBody>
      </p:sp>
      <p:pic>
        <p:nvPicPr>
          <p:cNvPr id="1296" name="Image" descr="Image"/>
          <p:cNvPicPr>
            <a:picLocks noChangeAspect="1"/>
          </p:cNvPicPr>
          <p:nvPr/>
        </p:nvPicPr>
        <p:blipFill>
          <a:blip r:embed="rId2">
            <a:extLst/>
          </a:blip>
          <a:srcRect l="0" t="0" r="0" b="9255"/>
          <a:stretch>
            <a:fillRect/>
          </a:stretch>
        </p:blipFill>
        <p:spPr>
          <a:xfrm>
            <a:off x="3394934" y="3168518"/>
            <a:ext cx="19201939" cy="8371099"/>
          </a:xfrm>
          <a:prstGeom prst="rect">
            <a:avLst/>
          </a:prstGeom>
          <a:ln w="12700">
            <a:miter lim="400000"/>
          </a:ln>
        </p:spPr>
      </p:pic>
      <p:sp>
        <p:nvSpPr>
          <p:cNvPr id="1297" name="Slide credit: John Hewitt"/>
          <p:cNvSpPr txBox="1"/>
          <p:nvPr/>
        </p:nvSpPr>
        <p:spPr>
          <a:xfrm>
            <a:off x="18547497" y="12966157"/>
            <a:ext cx="4596715"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Slide credit: John Hewitt</a:t>
            </a:r>
          </a:p>
        </p:txBody>
      </p:sp>
      <p:sp>
        <p:nvSpPr>
          <p:cNvPr id="1298" name="Beyond Accuracy: Behavioral Testing of NLP models with CheckList…"/>
          <p:cNvSpPr txBox="1"/>
          <p:nvPr/>
        </p:nvSpPr>
        <p:spPr>
          <a:xfrm>
            <a:off x="5437683" y="12067369"/>
            <a:ext cx="12430888"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Beyond Accuracy: Behavioral Testing of NLP models with CheckList</a:t>
            </a:r>
          </a:p>
          <a:p>
            <a:pPr>
              <a:defRPr i="1" sz="3200">
                <a:solidFill>
                  <a:srgbClr val="5E5E5E"/>
                </a:solidFill>
              </a:defRPr>
            </a:pPr>
            <a:r>
              <a:rPr u="sng">
                <a:hlinkClick r:id="rId3" invalidUrl="" action="" tgtFrame="" tooltip="" history="1" highlightClick="0" endSnd="0"/>
              </a:rPr>
              <a:t>https://arxiv.org/pdf/2005.04118.pdf</a:t>
            </a:r>
            <a:r>
              <a:t> (Ribeiro et al, ACL 2020)</a:t>
            </a:r>
          </a:p>
        </p:txBody>
      </p:sp>
    </p:spTree>
  </p:cSld>
  <p:clrMapOvr>
    <a:masterClrMapping/>
  </p:clrMapOvr>
  <p:transition xmlns:p14="http://schemas.microsoft.com/office/powerpoint/2010/main" spd="med" advClick="1"/>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0" name="Comparisons"/>
          <p:cNvSpPr txBox="1"/>
          <p:nvPr>
            <p:ph type="title"/>
          </p:nvPr>
        </p:nvSpPr>
        <p:spPr>
          <a:xfrm>
            <a:off x="4208597" y="5126673"/>
            <a:ext cx="15609095" cy="3036095"/>
          </a:xfrm>
          <a:prstGeom prst="rect">
            <a:avLst/>
          </a:prstGeom>
        </p:spPr>
        <p:txBody>
          <a:bodyPr/>
          <a:lstStyle>
            <a:lvl1pPr>
              <a:defRPr sz="8400"/>
            </a:lvl1pPr>
          </a:lstStyle>
          <a:p>
            <a:pPr/>
            <a:r>
              <a:t>Comparisons</a:t>
            </a:r>
          </a:p>
        </p:txBody>
      </p:sp>
      <p:sp>
        <p:nvSpPr>
          <p:cNvPr id="1301"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3" name="Guidelines for making comparisons"/>
          <p:cNvSpPr txBox="1"/>
          <p:nvPr>
            <p:ph type="title"/>
          </p:nvPr>
        </p:nvSpPr>
        <p:spPr>
          <a:prstGeom prst="rect">
            <a:avLst/>
          </a:prstGeom>
        </p:spPr>
        <p:txBody>
          <a:bodyPr/>
          <a:lstStyle/>
          <a:p>
            <a:pPr/>
            <a:r>
              <a:t>Guidelines for making comparisons</a:t>
            </a:r>
          </a:p>
        </p:txBody>
      </p:sp>
      <p:sp>
        <p:nvSpPr>
          <p:cNvPr id="1304" name="Make sure you have baselines…"/>
          <p:cNvSpPr txBox="1"/>
          <p:nvPr>
            <p:ph type="body" sz="half" idx="1"/>
          </p:nvPr>
        </p:nvSpPr>
        <p:spPr>
          <a:xfrm>
            <a:off x="1805353" y="3351422"/>
            <a:ext cx="12377398" cy="8576576"/>
          </a:xfrm>
          <a:prstGeom prst="rect">
            <a:avLst/>
          </a:prstGeom>
        </p:spPr>
        <p:txBody>
          <a:bodyPr/>
          <a:lstStyle/>
          <a:p>
            <a:pPr/>
            <a:r>
              <a:t>Make sure you have baselines</a:t>
            </a:r>
          </a:p>
          <a:p>
            <a:pPr lvl="1"/>
            <a:r>
              <a:t>Random</a:t>
            </a:r>
          </a:p>
          <a:p>
            <a:pPr lvl="1"/>
            <a:r>
              <a:t>Majority Class</a:t>
            </a:r>
          </a:p>
          <a:p>
            <a:pPr lvl="1"/>
            <a:r>
              <a:t>Conditioned Majority Class</a:t>
            </a:r>
          </a:p>
          <a:p>
            <a:pPr/>
            <a:r>
              <a:t>Other baselines</a:t>
            </a:r>
          </a:p>
          <a:p>
            <a:pPr lvl="1"/>
            <a:r>
              <a:t>Simpler version of the model vs more complex</a:t>
            </a:r>
          </a:p>
          <a:p>
            <a:pPr lvl="2"/>
            <a:r>
              <a:t>One layer FFNN</a:t>
            </a:r>
          </a:p>
          <a:p>
            <a:pPr lvl="2"/>
            <a:r>
              <a:t>Unidirectional/Single-layer RNN</a:t>
            </a:r>
          </a:p>
          <a:p>
            <a:pPr lvl="1"/>
            <a:r>
              <a:t>Retrieval baseline for generation problems</a:t>
            </a:r>
          </a:p>
        </p:txBody>
      </p:sp>
      <p:sp>
        <p:nvSpPr>
          <p:cNvPr id="1305" name="Always consider: is the complexity warranted?…"/>
          <p:cNvSpPr txBox="1"/>
          <p:nvPr/>
        </p:nvSpPr>
        <p:spPr>
          <a:xfrm>
            <a:off x="13832464" y="3096721"/>
            <a:ext cx="9895829" cy="857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marL="603250" indent="-603250" algn="l">
              <a:spcBef>
                <a:spcPts val="1400"/>
              </a:spcBef>
              <a:buSzPct val="145000"/>
              <a:buChar char="•"/>
              <a:defRPr sz="3800">
                <a:latin typeface="Georgia"/>
                <a:ea typeface="Georgia"/>
                <a:cs typeface="Georgia"/>
                <a:sym typeface="Georgia"/>
              </a:defRPr>
            </a:pPr>
            <a:r>
              <a:t>Always consider: is the complexity warranted?</a:t>
            </a:r>
          </a:p>
          <a:p>
            <a:pPr lvl="1" marL="1047750" indent="-603250" algn="l">
              <a:spcBef>
                <a:spcPts val="1400"/>
              </a:spcBef>
              <a:buSzPct val="145000"/>
              <a:buChar char="•"/>
              <a:defRPr sz="3800">
                <a:latin typeface="Georgia"/>
                <a:ea typeface="Georgia"/>
                <a:cs typeface="Georgia"/>
                <a:sym typeface="Georgia"/>
              </a:defRPr>
            </a:pPr>
            <a:r>
              <a:t>Different types of complexity</a:t>
            </a:r>
          </a:p>
          <a:p>
            <a:pPr lvl="2" marL="1492250" indent="-603250" algn="l">
              <a:spcBef>
                <a:spcPts val="1400"/>
              </a:spcBef>
              <a:buSzPct val="145000"/>
              <a:buChar char="•"/>
              <a:defRPr sz="3800">
                <a:latin typeface="Georgia"/>
                <a:ea typeface="Georgia"/>
                <a:cs typeface="Georgia"/>
                <a:sym typeface="Georgia"/>
              </a:defRPr>
            </a:pPr>
            <a:r>
              <a:t>Simplicity in implementation vs simplicity in concept vs simplicity in model (number of parameters)</a:t>
            </a:r>
          </a:p>
          <a:p>
            <a:pPr lvl="1" marL="1047750" indent="-603250" algn="l">
              <a:spcBef>
                <a:spcPts val="1400"/>
              </a:spcBef>
              <a:buSzPct val="145000"/>
              <a:buChar char="•"/>
              <a:defRPr sz="3800">
                <a:latin typeface="Georgia"/>
                <a:ea typeface="Georgia"/>
                <a:cs typeface="Georgia"/>
                <a:sym typeface="Georgia"/>
              </a:defRPr>
            </a:pPr>
            <a:r>
              <a:t>NN vs rule based vs NBs vs logistic regression</a:t>
            </a:r>
          </a:p>
        </p:txBody>
      </p:sp>
    </p:spTree>
  </p:cSld>
  <p:clrMapOvr>
    <a:masterClrMapping/>
  </p:clrMapOvr>
  <p:transition xmlns:p14="http://schemas.microsoft.com/office/powerpoint/2010/main" spd="med" advClick="1"/>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7" name="Classifier comparison"/>
          <p:cNvSpPr txBox="1"/>
          <p:nvPr>
            <p:ph type="title"/>
          </p:nvPr>
        </p:nvSpPr>
        <p:spPr>
          <a:prstGeom prst="rect">
            <a:avLst/>
          </a:prstGeom>
        </p:spPr>
        <p:txBody>
          <a:bodyPr/>
          <a:lstStyle/>
          <a:p>
            <a:pPr/>
            <a:r>
              <a:t>Classifier comparison</a:t>
            </a:r>
          </a:p>
        </p:txBody>
      </p:sp>
      <p:sp>
        <p:nvSpPr>
          <p:cNvPr id="1308" name="Suppose you’ve assessed two classifier models. Their performance is probably different to some degree. What can be done to establish whether these models are different in any meaningful sense?…"/>
          <p:cNvSpPr txBox="1"/>
          <p:nvPr>
            <p:ph type="body" sz="half" idx="1"/>
          </p:nvPr>
        </p:nvSpPr>
        <p:spPr>
          <a:prstGeom prst="rect">
            <a:avLst/>
          </a:prstGeom>
        </p:spPr>
        <p:txBody>
          <a:bodyPr/>
          <a:lstStyle/>
          <a:p>
            <a:pPr/>
            <a:r>
              <a:t>Suppose you’ve assessed two classifier models. Their performance is probably different to some degree. What can be done to establish whether these models are different in any meaningful sense?</a:t>
            </a:r>
          </a:p>
          <a:p>
            <a:pPr lvl="1"/>
            <a:r>
              <a:t>Practical differences</a:t>
            </a:r>
          </a:p>
          <a:p>
            <a:pPr lvl="1"/>
            <a:r>
              <a:t>Confidence intervals</a:t>
            </a:r>
          </a:p>
          <a:p>
            <a:pPr lvl="1"/>
            <a:r>
              <a:t>Wilcoxon signed-rank test (covered in the sentiment unit)</a:t>
            </a:r>
          </a:p>
          <a:p>
            <a:pPr lvl="1"/>
            <a:r>
              <a:t>McNemar’s test (covered in the sentiment unit)</a:t>
            </a:r>
          </a:p>
        </p:txBody>
      </p:sp>
      <p:sp>
        <p:nvSpPr>
          <p:cNvPr id="1309" name="Slide credit: Chris Potts"/>
          <p:cNvSpPr txBox="1"/>
          <p:nvPr/>
        </p:nvSpPr>
        <p:spPr>
          <a:xfrm>
            <a:off x="18207859" y="12562002"/>
            <a:ext cx="4422776" cy="6267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i="1" sz="3200">
                <a:solidFill>
                  <a:srgbClr val="5E5E5E"/>
                </a:solidFill>
              </a:defRPr>
            </a:lvl1pPr>
          </a:lstStyle>
          <a:p>
            <a:pPr/>
            <a:r>
              <a:t>Slide credit: Chris Potts</a:t>
            </a:r>
          </a:p>
        </p:txBody>
      </p:sp>
    </p:spTree>
  </p:cSld>
  <p:clrMapOvr>
    <a:masterClrMapping/>
  </p:clrMapOvr>
  <p:transition xmlns:p14="http://schemas.microsoft.com/office/powerpoint/2010/main" spd="med" advClick="1"/>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3" name="Multiple runs with different seeds"/>
          <p:cNvSpPr txBox="1"/>
          <p:nvPr>
            <p:ph type="title"/>
          </p:nvPr>
        </p:nvSpPr>
        <p:spPr>
          <a:prstGeom prst="rect">
            <a:avLst/>
          </a:prstGeom>
        </p:spPr>
        <p:txBody>
          <a:bodyPr/>
          <a:lstStyle/>
          <a:p>
            <a:pPr/>
            <a:r>
              <a:t>Multiple runs with different seeds</a:t>
            </a:r>
          </a:p>
        </p:txBody>
      </p:sp>
      <p:sp>
        <p:nvSpPr>
          <p:cNvPr id="1314" name="Double-click to edit"/>
          <p:cNvSpPr txBox="1"/>
          <p:nvPr>
            <p:ph type="body" sz="half" idx="1"/>
          </p:nvPr>
        </p:nvSpPr>
        <p:spPr>
          <a:prstGeom prst="rect">
            <a:avLst/>
          </a:prstGeom>
        </p:spPr>
        <p:txBody>
          <a:bodyPr/>
          <a:lstStyle/>
          <a:p>
            <a:pPr/>
          </a:p>
        </p:txBody>
      </p:sp>
      <p:grpSp>
        <p:nvGrpSpPr>
          <p:cNvPr id="1317" name="Group"/>
          <p:cNvGrpSpPr/>
          <p:nvPr/>
        </p:nvGrpSpPr>
        <p:grpSpPr>
          <a:xfrm>
            <a:off x="2224492" y="3372939"/>
            <a:ext cx="18239469" cy="8770349"/>
            <a:chOff x="0" y="0"/>
            <a:chExt cx="18239468" cy="8770347"/>
          </a:xfrm>
        </p:grpSpPr>
        <p:pic>
          <p:nvPicPr>
            <p:cNvPr id="1315" name="Image" descr="Image"/>
            <p:cNvPicPr>
              <a:picLocks noChangeAspect="1"/>
            </p:cNvPicPr>
            <p:nvPr/>
          </p:nvPicPr>
          <p:blipFill>
            <a:blip r:embed="rId2">
              <a:extLst/>
            </a:blip>
            <a:stretch>
              <a:fillRect/>
            </a:stretch>
          </p:blipFill>
          <p:spPr>
            <a:xfrm>
              <a:off x="1888387" y="0"/>
              <a:ext cx="16351082" cy="7604507"/>
            </a:xfrm>
            <a:prstGeom prst="rect">
              <a:avLst/>
            </a:prstGeom>
            <a:ln w="12700" cap="flat">
              <a:noFill/>
              <a:miter lim="400000"/>
            </a:ln>
            <a:effectLst/>
          </p:spPr>
        </p:pic>
        <p:pic>
          <p:nvPicPr>
            <p:cNvPr id="1316" name="Image" descr="Image"/>
            <p:cNvPicPr>
              <a:picLocks noChangeAspect="1"/>
            </p:cNvPicPr>
            <p:nvPr/>
          </p:nvPicPr>
          <p:blipFill>
            <a:blip r:embed="rId3">
              <a:extLst/>
            </a:blip>
            <a:stretch>
              <a:fillRect/>
            </a:stretch>
          </p:blipFill>
          <p:spPr>
            <a:xfrm>
              <a:off x="0" y="4400089"/>
              <a:ext cx="18176934" cy="4370259"/>
            </a:xfrm>
            <a:prstGeom prst="rect">
              <a:avLst/>
            </a:prstGeom>
            <a:ln w="12700" cap="flat">
              <a:noFill/>
              <a:miter lim="400000"/>
            </a:ln>
            <a:effectLst/>
          </p:spPr>
        </p:pic>
      </p:grpSp>
      <p:sp>
        <p:nvSpPr>
          <p:cNvPr id="1318" name="On the stability of fine-tuning BERT: Misconceptions, explanationa, and strong baselines…"/>
          <p:cNvSpPr txBox="1"/>
          <p:nvPr/>
        </p:nvSpPr>
        <p:spPr>
          <a:xfrm>
            <a:off x="4172749" y="11887744"/>
            <a:ext cx="16038501" cy="112209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defRPr i="1" sz="3200">
                <a:solidFill>
                  <a:srgbClr val="5E5E5E"/>
                </a:solidFill>
              </a:defRPr>
            </a:pPr>
            <a:r>
              <a:t>On the stability of fine-tuning BERT: Misconceptions, explanationa, and strong baselines</a:t>
            </a:r>
          </a:p>
          <a:p>
            <a:pPr>
              <a:defRPr i="1" sz="3200">
                <a:solidFill>
                  <a:srgbClr val="5E5E5E"/>
                </a:solidFill>
              </a:defRPr>
            </a:pPr>
            <a:r>
              <a:rPr u="sng">
                <a:hlinkClick r:id="rId4" invalidUrl="" action="" tgtFrame="" tooltip="" history="1" highlightClick="0" endSnd="0"/>
              </a:rPr>
              <a:t>https://arxiv.org/pdf/2006.04884v3.pdf</a:t>
            </a:r>
            <a:r>
              <a:t> (Mosbach et al, ICLR 2021)</a:t>
            </a:r>
          </a:p>
        </p:txBody>
      </p:sp>
    </p:spTree>
  </p:cSld>
  <p:clrMapOvr>
    <a:masterClrMapping/>
  </p:clrMapOvr>
  <p:transition xmlns:p14="http://schemas.microsoft.com/office/powerpoint/2010/main" spd="med" advClick="1"/>
</p:sld>
</file>

<file path=ppt/slides/slide1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0" name="Tips for training and debugging"/>
          <p:cNvSpPr txBox="1"/>
          <p:nvPr>
            <p:ph type="title"/>
          </p:nvPr>
        </p:nvSpPr>
        <p:spPr>
          <a:prstGeom prst="rect">
            <a:avLst/>
          </a:prstGeom>
        </p:spPr>
        <p:txBody>
          <a:bodyPr/>
          <a:lstStyle/>
          <a:p>
            <a:pPr/>
            <a:r>
              <a:t>Tips for training and debugging</a:t>
            </a:r>
          </a:p>
        </p:txBody>
      </p:sp>
      <p:sp>
        <p:nvSpPr>
          <p:cNvPr id="1321" name="TA Tutorial…"/>
          <p:cNvSpPr txBox="1"/>
          <p:nvPr>
            <p:ph type="body" idx="1"/>
          </p:nvPr>
        </p:nvSpPr>
        <p:spPr>
          <a:xfrm>
            <a:off x="4364284" y="3020194"/>
            <a:ext cx="17710480" cy="9440341"/>
          </a:xfrm>
          <a:prstGeom prst="rect">
            <a:avLst/>
          </a:prstGeom>
        </p:spPr>
        <p:txBody>
          <a:bodyPr/>
          <a:lstStyle/>
          <a:p>
            <a:pPr marL="562292" indent="-562292" defTabSz="755808">
              <a:spcBef>
                <a:spcPts val="6400"/>
              </a:spcBef>
              <a:defRPr sz="4048"/>
            </a:pPr>
            <a:r>
              <a:t>TA Tutorial</a:t>
            </a:r>
          </a:p>
          <a:p>
            <a:pPr marL="562292" indent="-562292" defTabSz="755808">
              <a:spcBef>
                <a:spcPts val="6400"/>
              </a:spcBef>
              <a:defRPr sz="4048"/>
            </a:pPr>
            <a:r>
              <a:t>Stanford CS231n: </a:t>
            </a:r>
          </a:p>
          <a:p>
            <a:pPr lvl="1" marL="971232" indent="-562292" defTabSz="755808">
              <a:spcBef>
                <a:spcPts val="6400"/>
              </a:spcBef>
              <a:defRPr sz="4048"/>
            </a:pPr>
            <a:r>
              <a:rPr u="sng">
                <a:hlinkClick r:id="rId2" invalidUrl="" action="" tgtFrame="" tooltip="" history="1" highlightClick="0" endSnd="0"/>
              </a:rPr>
              <a:t>https://cs231n.github.io/neural-networks-2/</a:t>
            </a:r>
          </a:p>
          <a:p>
            <a:pPr lvl="1" marL="971232" indent="-562292" defTabSz="755808">
              <a:spcBef>
                <a:spcPts val="6400"/>
              </a:spcBef>
              <a:defRPr sz="4048"/>
            </a:pPr>
            <a:r>
              <a:t>https://cs231n.github.io/neural-networks-3/</a:t>
            </a:r>
          </a:p>
          <a:p>
            <a:pPr marL="562292" indent="-562292" defTabSz="755808">
              <a:spcBef>
                <a:spcPts val="6400"/>
              </a:spcBef>
              <a:defRPr sz="4048"/>
            </a:pPr>
            <a:r>
              <a:t>CMU nn4nlp: Graham Neubig</a:t>
            </a:r>
          </a:p>
          <a:p>
            <a:pPr lvl="1" marL="971232" indent="-562292" defTabSz="755808">
              <a:spcBef>
                <a:spcPts val="6400"/>
              </a:spcBef>
              <a:defRPr sz="4048"/>
            </a:pPr>
            <a:r>
              <a:t>http://www.phontron.com/class/nn4nlp2021/schedule/debugging.html</a:t>
            </a:r>
          </a:p>
          <a:p>
            <a:pPr lvl="1" marL="971232" indent="-562292" defTabSz="755808">
              <a:spcBef>
                <a:spcPts val="6400"/>
              </a:spcBef>
              <a:defRPr sz="4048"/>
            </a:pPr>
            <a:r>
              <a:rPr u="sng">
                <a:hlinkClick r:id="rId3" invalidUrl="" action="" tgtFrame="" tooltip="" history="1" highlightClick="0" endSnd="0"/>
              </a:rPr>
              <a:t>https://www.youtube.com/watch?v=KRQHdwpfj-4</a:t>
            </a:r>
          </a:p>
        </p:txBody>
      </p:sp>
      <p:sp>
        <p:nvSpPr>
          <p:cNvPr id="1322"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4" name="Good luck on your project!"/>
          <p:cNvSpPr txBox="1"/>
          <p:nvPr>
            <p:ph type="title"/>
          </p:nvPr>
        </p:nvSpPr>
        <p:spPr>
          <a:xfrm>
            <a:off x="4208597" y="5126673"/>
            <a:ext cx="15609095" cy="3036095"/>
          </a:xfrm>
          <a:prstGeom prst="rect">
            <a:avLst/>
          </a:prstGeom>
        </p:spPr>
        <p:txBody>
          <a:bodyPr/>
          <a:lstStyle>
            <a:lvl1pPr>
              <a:defRPr sz="8400"/>
            </a:lvl1pPr>
          </a:lstStyle>
          <a:p>
            <a:pPr/>
            <a:r>
              <a:t>Good luck on your project!</a:t>
            </a:r>
          </a:p>
        </p:txBody>
      </p:sp>
      <p:sp>
        <p:nvSpPr>
          <p:cNvPr id="1325" name="Slide Number"/>
          <p:cNvSpPr txBox="1"/>
          <p:nvPr>
            <p:ph type="sldNum" sz="quarter" idx="2"/>
          </p:nvPr>
        </p:nvSpPr>
        <p:spPr>
          <a:xfrm>
            <a:off x="11876430" y="13073062"/>
            <a:ext cx="621615" cy="4776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Gill Sans"/>
        <a:ea typeface="Gill Sans"/>
        <a:cs typeface="Gill Sans"/>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